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media/image39.jpg" ContentType="image/jpg"/>
  <Override PartName="/ppt/media/image41.jpg" ContentType="image/jpg"/>
  <Override PartName="/ppt/media/image43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6" r:id="rId1"/>
    <p:sldMasterId id="2147483750" r:id="rId2"/>
    <p:sldMasterId id="2147483762" r:id="rId3"/>
    <p:sldMasterId id="2147483776" r:id="rId4"/>
    <p:sldMasterId id="2147483788" r:id="rId5"/>
    <p:sldMasterId id="2147483804" r:id="rId6"/>
    <p:sldMasterId id="2147483816" r:id="rId7"/>
    <p:sldMasterId id="2147483828" r:id="rId8"/>
    <p:sldMasterId id="2147483843" r:id="rId9"/>
    <p:sldMasterId id="2147483855" r:id="rId10"/>
    <p:sldMasterId id="2147483869" r:id="rId11"/>
    <p:sldMasterId id="2147483881" r:id="rId12"/>
    <p:sldMasterId id="2147483893" r:id="rId13"/>
    <p:sldMasterId id="2147483905" r:id="rId14"/>
    <p:sldMasterId id="2147483917" r:id="rId15"/>
    <p:sldMasterId id="2147483929" r:id="rId16"/>
    <p:sldMasterId id="2147483941" r:id="rId17"/>
  </p:sldMasterIdLst>
  <p:notesMasterIdLst>
    <p:notesMasterId r:id="rId38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7" r:id="rId37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29E24-EF43-4841-AD57-952A9B30B2C6}" type="datetimeFigureOut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8B5D-E3FB-4BC7-B141-D45737C0B5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86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12212"/>
      </p:ext>
    </p:extLst>
  </p:cSld>
  <p:clrMapOvr>
    <a:masterClrMapping/>
  </p:clrMapOvr>
  <p:transition spd="med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86529"/>
      </p:ext>
    </p:extLst>
  </p:cSld>
  <p:clrMapOvr>
    <a:masterClrMapping/>
  </p:clrMapOvr>
  <p:transition spd="med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08652"/>
      </p:ext>
    </p:extLst>
  </p:cSld>
  <p:clrMapOvr>
    <a:masterClrMapping/>
  </p:clrMapOvr>
  <p:transition spd="med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54262"/>
      </p:ext>
    </p:extLst>
  </p:cSld>
  <p:clrMapOvr>
    <a:masterClrMapping/>
  </p:clrMapOvr>
  <p:transition spd="med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4146"/>
      </p:ext>
    </p:extLst>
  </p:cSld>
  <p:clrMapOvr>
    <a:masterClrMapping/>
  </p:clrMapOvr>
  <p:transition spd="med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6766"/>
      </p:ext>
    </p:extLst>
  </p:cSld>
  <p:clrMapOvr>
    <a:masterClrMapping/>
  </p:clrMapOvr>
  <p:transition spd="med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75386"/>
      </p:ext>
    </p:extLst>
  </p:cSld>
  <p:clrMapOvr>
    <a:masterClrMapping/>
  </p:clrMapOvr>
  <p:transition spd="med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20847"/>
      </p:ext>
    </p:extLst>
  </p:cSld>
  <p:clrMapOvr>
    <a:masterClrMapping/>
  </p:clrMapOvr>
  <p:transition spd="med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39605"/>
      </p:ext>
    </p:extLst>
  </p:cSld>
  <p:clrMapOvr>
    <a:masterClrMapping/>
  </p:clrMapOvr>
  <p:transition spd="med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37570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18296"/>
      </p:ext>
    </p:extLst>
  </p:cSld>
  <p:clrMapOvr>
    <a:masterClrMapping/>
  </p:clrMapOvr>
  <p:transition spd="med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64633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262548"/>
      </p:ext>
    </p:extLst>
  </p:cSld>
  <p:clrMapOvr>
    <a:masterClrMapping/>
  </p:clrMapOvr>
  <p:transition spd="med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7381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394595"/>
      </p:ext>
    </p:extLst>
  </p:cSld>
  <p:clrMapOvr>
    <a:masterClrMapping/>
  </p:clrMapOvr>
  <p:transition spd="med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49772757"/>
      </p:ext>
    </p:extLst>
  </p:cSld>
  <p:clrMapOvr>
    <a:masterClrMapping/>
  </p:clrMapOvr>
  <p:transition spd="med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81370"/>
      </p:ext>
    </p:extLst>
  </p:cSld>
  <p:clrMapOvr>
    <a:masterClrMapping/>
  </p:clrMapOvr>
  <p:transition spd="med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43185"/>
      </p:ext>
    </p:extLst>
  </p:cSld>
  <p:clrMapOvr>
    <a:masterClrMapping/>
  </p:clrMapOvr>
  <p:transition spd="med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312476"/>
      </p:ext>
    </p:extLst>
  </p:cSld>
  <p:clrMapOvr>
    <a:masterClrMapping/>
  </p:clrMapOvr>
  <p:transition spd="med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337009"/>
      </p:ext>
    </p:extLst>
  </p:cSld>
  <p:clrMapOvr>
    <a:masterClrMapping/>
  </p:clrMapOvr>
  <p:transition spd="med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727214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71504720"/>
      </p:ext>
    </p:extLst>
  </p:cSld>
  <p:clrMapOvr>
    <a:masterClrMapping/>
  </p:clrMapOvr>
  <p:transition spd="med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4722427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AC2F0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73817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109239"/>
      </p:ext>
    </p:extLst>
  </p:cSld>
  <p:clrMapOvr>
    <a:masterClrMapping/>
  </p:clrMapOvr>
  <p:transition spd="med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48136" y="274640"/>
            <a:ext cx="7386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90913"/>
      </p:ext>
    </p:extLst>
  </p:cSld>
  <p:clrMapOvr>
    <a:masterClrMapping/>
  </p:clrMapOvr>
  <p:transition spd="med"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 i="0">
                <a:solidFill>
                  <a:srgbClr val="AC2F0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64633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FEB7-A007-407B-A8BE-946310A3B57C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2AE37-1615-4CC0-9860-8267D1E4C01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0176043"/>
      </p:ext>
    </p:extLst>
  </p:cSld>
  <p:clrMapOvr>
    <a:masterClrMapping/>
  </p:clrMapOvr>
  <p:transition spd="med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36ECD-884E-415B-8CD4-8BC90FC19BB6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5275E-1694-468E-BE23-937B1E94CB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73010"/>
      </p:ext>
    </p:extLst>
  </p:cSld>
  <p:clrMapOvr>
    <a:masterClrMapping/>
  </p:clrMapOvr>
  <p:transition spd="med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2C030-A5F4-41BC-B7F7-68945544C784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0A7AC-6A62-4582-8DB4-3F02497F4A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953759"/>
      </p:ext>
    </p:extLst>
  </p:cSld>
  <p:clrMapOvr>
    <a:masterClrMapping/>
  </p:clrMapOvr>
  <p:transition spd="med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C9F06-AF6B-4308-A561-DD41C941B436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E7FB-440A-471C-8EEF-41702273FD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243423"/>
      </p:ext>
    </p:extLst>
  </p:cSld>
  <p:clrMapOvr>
    <a:masterClrMapping/>
  </p:clrMapOvr>
  <p:transition spd="med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AF7A9-81A1-4386-8375-2E1B82B038FA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1BA03-75A6-48AF-BBE4-ED74B7EE20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055325"/>
      </p:ext>
    </p:extLst>
  </p:cSld>
  <p:clrMapOvr>
    <a:masterClrMapping/>
  </p:clrMapOvr>
  <p:transition spd="med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B41C-3B0D-43EA-86CD-216B7058082D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953D-E7D4-4E2F-9AB1-C33A031806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32172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3653-4773-441A-BB2C-3E5AA146D758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A2477-7FA4-469F-8BC6-C3A3091AA5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348017"/>
      </p:ext>
    </p:extLst>
  </p:cSld>
  <p:clrMapOvr>
    <a:masterClrMapping/>
  </p:clrMapOvr>
  <p:transition spd="med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727214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6E827-B02F-4D2A-84AE-7FD92F9AA637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8B79-BF4E-4766-9AE5-860CADCD18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314028"/>
      </p:ext>
    </p:extLst>
  </p:cSld>
  <p:clrMapOvr>
    <a:masterClrMapping/>
  </p:clrMapOvr>
  <p:transition spd="med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83530-672F-42C9-80A5-14A951332DE0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CB222-D0EC-4E31-890F-D82E9B307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356738"/>
      </p:ext>
    </p:extLst>
  </p:cSld>
  <p:clrMapOvr>
    <a:masterClrMapping/>
  </p:clrMapOvr>
  <p:transition spd="med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F713-B51C-4691-9708-C5CE0936CA30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72C05-BF34-460B-8DEF-61B5997F2E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669419"/>
      </p:ext>
    </p:extLst>
  </p:cSld>
  <p:clrMapOvr>
    <a:masterClrMapping/>
  </p:clrMapOvr>
  <p:transition spd="med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48136" y="274644"/>
            <a:ext cx="7386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A5E3C-0674-4413-A0BA-A09054C7E76E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D3AA3-5C6F-4F2E-B1BD-BE55813B7E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268372"/>
      </p:ext>
    </p:extLst>
  </p:cSld>
  <p:clrMapOvr>
    <a:masterClrMapping/>
  </p:clrMapOvr>
  <p:transition spd="med"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892370"/>
      </p:ext>
    </p:extLst>
  </p:cSld>
  <p:clrMapOvr>
    <a:masterClrMapping/>
  </p:clrMapOvr>
  <p:transition spd="med"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695227"/>
      </p:ext>
    </p:extLst>
  </p:cSld>
  <p:clrMapOvr>
    <a:masterClrMapping/>
  </p:clrMapOvr>
  <p:transition spd="med"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95011581"/>
      </p:ext>
    </p:extLst>
  </p:cSld>
  <p:clrMapOvr>
    <a:masterClrMapping/>
  </p:clrMapOvr>
  <p:transition spd="med"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9806"/>
      </p:ext>
    </p:extLst>
  </p:cSld>
  <p:clrMapOvr>
    <a:masterClrMapping/>
  </p:clrMapOvr>
  <p:transition spd="med"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010915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75581"/>
      </p:ext>
    </p:extLst>
  </p:cSld>
  <p:clrMapOvr>
    <a:masterClrMapping/>
  </p:clrMapOvr>
  <p:transition spd="med"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878725"/>
      </p:ext>
    </p:extLst>
  </p:cSld>
  <p:clrMapOvr>
    <a:masterClrMapping/>
  </p:clrMapOvr>
  <p:transition spd="med"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320925"/>
      </p:ext>
    </p:extLst>
  </p:cSld>
  <p:clrMapOvr>
    <a:masterClrMapping/>
  </p:clrMapOvr>
  <p:transition spd="med"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01340388"/>
      </p:ext>
    </p:extLst>
  </p:cSld>
  <p:clrMapOvr>
    <a:masterClrMapping/>
  </p:clrMapOvr>
  <p:transition spd="med"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49160552"/>
      </p:ext>
    </p:extLst>
  </p:cSld>
  <p:clrMapOvr>
    <a:masterClrMapping/>
  </p:clrMapOvr>
  <p:transition spd="med"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745396"/>
      </p:ext>
    </p:extLst>
  </p:cSld>
  <p:clrMapOvr>
    <a:masterClrMapping/>
  </p:clrMapOvr>
  <p:transition spd="med"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82546"/>
      </p:ext>
    </p:extLst>
  </p:cSld>
  <p:clrMapOvr>
    <a:masterClrMapping/>
  </p:clrMapOvr>
  <p:transition spd="med"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64633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470429"/>
      </p:ext>
    </p:extLst>
  </p:cSld>
  <p:clrMapOvr>
    <a:masterClrMapping/>
  </p:clrMapOvr>
  <p:transition spd="med"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733081"/>
      </p:ext>
    </p:extLst>
  </p:cSld>
  <p:clrMapOvr>
    <a:masterClrMapping/>
  </p:clrMapOvr>
  <p:transition spd="med"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84118041"/>
      </p:ext>
    </p:extLst>
  </p:cSld>
  <p:clrMapOvr>
    <a:masterClrMapping/>
  </p:clrMapOvr>
  <p:transition spd="med"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340345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14392"/>
      </p:ext>
    </p:extLst>
  </p:cSld>
  <p:clrMapOvr>
    <a:masterClrMapping/>
  </p:clrMapOvr>
  <p:transition spd="med"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240411"/>
      </p:ext>
    </p:extLst>
  </p:cSld>
  <p:clrMapOvr>
    <a:masterClrMapping/>
  </p:clrMapOvr>
  <p:transition spd="med"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15560"/>
      </p:ext>
    </p:extLst>
  </p:cSld>
  <p:clrMapOvr>
    <a:masterClrMapping/>
  </p:clrMapOvr>
  <p:transition spd="med"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689270"/>
      </p:ext>
    </p:extLst>
  </p:cSld>
  <p:clrMapOvr>
    <a:masterClrMapping/>
  </p:clrMapOvr>
  <p:transition spd="med"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727214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2817064"/>
      </p:ext>
    </p:extLst>
  </p:cSld>
  <p:clrMapOvr>
    <a:masterClrMapping/>
  </p:clrMapOvr>
  <p:transition spd="med"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54841380"/>
      </p:ext>
    </p:extLst>
  </p:cSld>
  <p:clrMapOvr>
    <a:masterClrMapping/>
  </p:clrMapOvr>
  <p:transition spd="med"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374555"/>
      </p:ext>
    </p:extLst>
  </p:cSld>
  <p:clrMapOvr>
    <a:masterClrMapping/>
  </p:clrMapOvr>
  <p:transition spd="med"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48136" y="274648"/>
            <a:ext cx="7386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522139"/>
      </p:ext>
    </p:extLst>
  </p:cSld>
  <p:clrMapOvr>
    <a:masterClrMapping/>
  </p:clrMapOvr>
  <p:transition spd="med"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64633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54836"/>
      </p:ext>
    </p:extLst>
  </p:cSld>
  <p:clrMapOvr>
    <a:masterClrMapping/>
  </p:clrMapOvr>
  <p:transition spd="med"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075142"/>
      </p:ext>
    </p:extLst>
  </p:cSld>
  <p:clrMapOvr>
    <a:masterClrMapping/>
  </p:clrMapOvr>
  <p:transition spd="med"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468448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19328"/>
      </p:ext>
    </p:extLst>
  </p:cSld>
  <p:clrMapOvr>
    <a:masterClrMapping/>
  </p:clrMapOvr>
  <p:transition spd="med">
    <p:rand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51183"/>
      </p:ext>
    </p:extLst>
  </p:cSld>
  <p:clrMapOvr>
    <a:masterClrMapping/>
  </p:clrMapOvr>
  <p:transition spd="med"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4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924355"/>
      </p:ext>
    </p:extLst>
  </p:cSld>
  <p:clrMapOvr>
    <a:masterClrMapping/>
  </p:clrMapOvr>
  <p:transition spd="med"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38560"/>
      </p:ext>
    </p:extLst>
  </p:cSld>
  <p:clrMapOvr>
    <a:masterClrMapping/>
  </p:clrMapOvr>
  <p:transition spd="med"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262788"/>
      </p:ext>
    </p:extLst>
  </p:cSld>
  <p:clrMapOvr>
    <a:masterClrMapping/>
  </p:clrMapOvr>
  <p:transition spd="med"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727214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35047493"/>
      </p:ext>
    </p:extLst>
  </p:cSld>
  <p:clrMapOvr>
    <a:masterClrMapping/>
  </p:clrMapOvr>
  <p:transition spd="med"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08163929"/>
      </p:ext>
    </p:extLst>
  </p:cSld>
  <p:clrMapOvr>
    <a:masterClrMapping/>
  </p:clrMapOvr>
  <p:transition spd="med"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567151"/>
      </p:ext>
    </p:extLst>
  </p:cSld>
  <p:clrMapOvr>
    <a:masterClrMapping/>
  </p:clrMapOvr>
  <p:transition spd="med"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48136" y="274650"/>
            <a:ext cx="7386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9894"/>
      </p:ext>
    </p:extLst>
  </p:cSld>
  <p:clrMapOvr>
    <a:masterClrMapping/>
  </p:clrMapOvr>
  <p:transition spd="med"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64633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EA27-BD46-4A19-B950-E3DAA359CBCC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6740-119E-4E10-B8CC-FE6E261D01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869427"/>
      </p:ext>
    </p:extLst>
  </p:cSld>
  <p:clrMapOvr>
    <a:masterClrMapping/>
  </p:clrMapOvr>
  <p:transition spd="med"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E4024-8851-448D-AAF9-77600FDB434C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BCD0-540A-495A-BD1E-ECBDFC616B7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473626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44680"/>
      </p:ext>
    </p:extLst>
  </p:cSld>
  <p:clrMapOvr>
    <a:masterClrMapping/>
  </p:clrMapOvr>
  <p:transition spd="med">
    <p:rand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5C39-1C59-48BB-B396-D9D89B2A7FBA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C0C6-F88F-4E1E-9C0F-4D825833E1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178160"/>
      </p:ext>
    </p:extLst>
  </p:cSld>
  <p:clrMapOvr>
    <a:masterClrMapping/>
  </p:clrMapOvr>
  <p:transition spd="med"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1166-4862-4F49-8348-016329AB449C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07D0-BDA3-4A57-8852-2AAC68225D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457002"/>
      </p:ext>
    </p:extLst>
  </p:cSld>
  <p:clrMapOvr>
    <a:masterClrMapping/>
  </p:clrMapOvr>
  <p:transition spd="med"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51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AE87A-A555-48D9-BDA2-C18A81EDC89F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8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DF6FD-E934-4809-8D2F-50B0AC22EF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266895"/>
      </p:ext>
    </p:extLst>
  </p:cSld>
  <p:clrMapOvr>
    <a:masterClrMapping/>
  </p:clrMapOvr>
  <p:transition spd="med"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0DE9A-7758-4611-AA43-371A9FF9C79B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9483D-1BF1-4599-9892-EF2B95AFC7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264035"/>
      </p:ext>
    </p:extLst>
  </p:cSld>
  <p:clrMapOvr>
    <a:masterClrMapping/>
  </p:clrMapOvr>
  <p:transition spd="med"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BC4DB-4887-4BED-AEAB-BE5AE79C0553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3341-A22E-4BDA-9122-8A7AABD32B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064571"/>
      </p:ext>
    </p:extLst>
  </p:cSld>
  <p:clrMapOvr>
    <a:masterClrMapping/>
  </p:clrMapOvr>
  <p:transition spd="med"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727214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1D5E-142F-4366-ADC6-976AF9A9397C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B2567-1213-4C20-9C80-F7C31D27DB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859859"/>
      </p:ext>
    </p:extLst>
  </p:cSld>
  <p:clrMapOvr>
    <a:masterClrMapping/>
  </p:clrMapOvr>
  <p:transition spd="med"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DF5A-608C-42E8-9505-1D4F87384A0D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4031-DE19-4094-8F64-7906437BD6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492359"/>
      </p:ext>
    </p:extLst>
  </p:cSld>
  <p:clrMapOvr>
    <a:masterClrMapping/>
  </p:clrMapOvr>
  <p:transition spd="med">
    <p:rand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D661-6ABD-4DA2-8F38-6AC9BDA06608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D190-2026-4134-905D-3AB41B6FBF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018045"/>
      </p:ext>
    </p:extLst>
  </p:cSld>
  <p:clrMapOvr>
    <a:masterClrMapping/>
  </p:clrMapOvr>
  <p:transition spd="med"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48136" y="274652"/>
            <a:ext cx="7386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E0A0-1989-4A05-800E-283A007BE71B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5923-7E64-410E-BF24-29A9994242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849287"/>
      </p:ext>
    </p:extLst>
  </p:cSld>
  <p:clrMapOvr>
    <a:masterClrMapping/>
  </p:clrMapOvr>
  <p:transition spd="med">
    <p:rand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 i="0">
                <a:solidFill>
                  <a:srgbClr val="AC2F0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9626"/>
      </p:ext>
    </p:extLst>
  </p:cSld>
  <p:clrMapOvr>
    <a:masterClrMapping/>
  </p:clrMapOvr>
  <p:transition spd="med">
    <p:rand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0A14-6E2C-4F90-900D-4FE4B6F11613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8DDB0-A458-4B56-ABDE-6BB1F6669A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07481"/>
      </p:ext>
    </p:extLst>
  </p:cSld>
  <p:clrMapOvr>
    <a:masterClrMapping/>
  </p:clrMapOvr>
  <p:transition spd="med">
    <p:rand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79FE8-923E-4557-8DB4-1E4C1A471AF3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05E03-15F2-4F1C-B0B5-32FCC81436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642673"/>
      </p:ext>
    </p:extLst>
  </p:cSld>
  <p:clrMapOvr>
    <a:masterClrMapping/>
  </p:clrMapOvr>
  <p:transition spd="med">
    <p:rand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1DF0-1A6C-4043-A32E-25621E3029AF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5E233-62EE-4369-A0F1-E1764AB4F8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425985"/>
      </p:ext>
    </p:extLst>
  </p:cSld>
  <p:clrMapOvr>
    <a:masterClrMapping/>
  </p:clrMapOvr>
  <p:transition spd="med"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6FC9-D5C5-47D0-9DBB-81B5291B9451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FF16C-58B5-43B4-93B4-19442DCE95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693449"/>
      </p:ext>
    </p:extLst>
  </p:cSld>
  <p:clrMapOvr>
    <a:masterClrMapping/>
  </p:clrMapOvr>
  <p:transition spd="med"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80389-88B9-452C-AC5C-7C14F67F8AAE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8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A7CF-97DA-4D90-9F53-B365A351CA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938134"/>
      </p:ext>
    </p:extLst>
  </p:cSld>
  <p:clrMapOvr>
    <a:masterClrMapping/>
  </p:clrMapOvr>
  <p:transition spd="med">
    <p:rand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904B-B195-4CB0-95FD-F1CA101F7E3D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A574-F368-400F-A921-5689EEBA24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941927"/>
      </p:ext>
    </p:extLst>
  </p:cSld>
  <p:clrMapOvr>
    <a:masterClrMapping/>
  </p:clrMapOvr>
  <p:transition spd="med"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9CA63-E5E9-48AF-B6C7-8C26D9A21E67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0DF-5E6E-4979-9883-21049F6076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22999"/>
      </p:ext>
    </p:extLst>
  </p:cSld>
  <p:clrMapOvr>
    <a:masterClrMapping/>
  </p:clrMapOvr>
  <p:transition spd="med">
    <p:rand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B30D-5606-40B9-8CD4-4B14552ACE6E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5713-A40E-4E7B-85F4-7248F8A531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897071"/>
      </p:ext>
    </p:extLst>
  </p:cSld>
  <p:clrMapOvr>
    <a:masterClrMapping/>
  </p:clrMapOvr>
  <p:transition spd="med">
    <p:rand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1FBED-4F37-40D2-A96F-26329F73F99F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77FD-93ED-407D-AAB6-E30BB5586F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081121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812"/>
      </p:ext>
    </p:extLst>
  </p:cSld>
  <p:clrMapOvr>
    <a:masterClrMapping/>
  </p:clrMapOvr>
  <p:transition spd="med">
    <p:rand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3960B-6869-4928-89F4-3772136ABB98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9189-D9F4-46BD-8AD3-212C52773E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177322"/>
      </p:ext>
    </p:extLst>
  </p:cSld>
  <p:clrMapOvr>
    <a:masterClrMapping/>
  </p:clrMapOvr>
  <p:transition spd="med">
    <p:random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2AC1-E577-455E-8976-236F2450B37A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7E2A-EDD1-497C-96A0-B3E7203702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610672"/>
      </p:ext>
    </p:extLst>
  </p:cSld>
  <p:clrMapOvr>
    <a:masterClrMapping/>
  </p:clrMapOvr>
  <p:transition spd="med">
    <p:random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4617"/>
      </p:ext>
    </p:extLst>
  </p:cSld>
  <p:clrMapOvr>
    <a:masterClrMapping/>
  </p:clrMapOvr>
  <p:transition spd="med">
    <p:rand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66129"/>
      </p:ext>
    </p:extLst>
  </p:cSld>
  <p:clrMapOvr>
    <a:masterClrMapping/>
  </p:clrMapOvr>
  <p:transition spd="med">
    <p:rand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84803"/>
      </p:ext>
    </p:extLst>
  </p:cSld>
  <p:clrMapOvr>
    <a:masterClrMapping/>
  </p:clrMapOvr>
  <p:transition spd="med">
    <p:rand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6958"/>
      </p:ext>
    </p:extLst>
  </p:cSld>
  <p:clrMapOvr>
    <a:masterClrMapping/>
  </p:clrMapOvr>
  <p:transition spd="med">
    <p:rand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62058"/>
      </p:ext>
    </p:extLst>
  </p:cSld>
  <p:clrMapOvr>
    <a:masterClrMapping/>
  </p:clrMapOvr>
  <p:transition spd="med">
    <p:rand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02932"/>
      </p:ext>
    </p:extLst>
  </p:cSld>
  <p:clrMapOvr>
    <a:masterClrMapping/>
  </p:clrMapOvr>
  <p:transition spd="med">
    <p:rand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34254"/>
      </p:ext>
    </p:extLst>
  </p:cSld>
  <p:clrMapOvr>
    <a:masterClrMapping/>
  </p:clrMapOvr>
  <p:transition spd="med">
    <p:random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2872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95373"/>
      </p:ext>
    </p:extLst>
  </p:cSld>
  <p:clrMapOvr>
    <a:masterClrMapping/>
  </p:clrMapOvr>
  <p:transition spd="med">
    <p:rand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84347"/>
      </p:ext>
    </p:extLst>
  </p:cSld>
  <p:clrMapOvr>
    <a:masterClrMapping/>
  </p:clrMapOvr>
  <p:transition spd="med">
    <p:rand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07714"/>
      </p:ext>
    </p:extLst>
  </p:cSld>
  <p:clrMapOvr>
    <a:masterClrMapping/>
  </p:clrMapOvr>
  <p:transition spd="med">
    <p:rand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15962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5219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0285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84361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66156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1C01A3-2B17-42C2-B2AB-3BA4A4D9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42E8ECF-3B43-46D6-AB7B-4207F2CB0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3B5F52A-E4D4-4CCF-895D-E399B4B7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7A66131-1239-4F15-B5D8-0A60D4DA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EE63D02-E87B-4BC2-8838-04E5DFD8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1317341"/>
      </p:ext>
    </p:extLst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FCC1D15-A178-45C6-8CD6-049345CB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441EF2E-FB60-4E0A-9925-BC56FAFF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8B2ACAF-C2EF-4003-9787-22918D02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0FAA0D9-B6D4-432A-946B-7C9C2BAF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D3BB19F-EB0B-41B6-BF7B-7B0710B8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57041480"/>
      </p:ext>
    </p:extLst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B8DEBD-0F09-489C-B07E-EA2DA6FB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5E43F65-36A2-464C-B26F-BD683089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F660A4-EA24-4117-B830-EE536BA7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3E70239-6D1D-4FCB-92FD-3208A4C0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885CF27-8A22-45A9-8901-65A0D78C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05691966"/>
      </p:ext>
    </p:extLst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6B2181-DF1E-4F40-8717-66713B0A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8783D72-AD91-4D0B-917F-1957EA24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CE9E5C5-30C5-4279-8683-55A11A17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12A7406-43BE-4D28-B999-44FD5DCA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F9A2F19-85F2-44F7-95FE-D384AA7B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8DE3942-455B-42E1-BC64-D58DF36C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06525695"/>
      </p:ext>
    </p:extLst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D5E86E-16F9-4057-BA4D-1D584352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09EF540-87F4-41D2-BF37-76FCC824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493A934-5880-4708-A377-E4A2C6C7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1CFE967-BBC0-42C1-96B0-CDBECC011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D9EAF25-2464-4E7E-8768-A2AB4D689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C3F2322-2429-45A8-88C6-E188888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62C74DDF-59FA-4A2E-8B50-6A8F359B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16C8725-9089-4B12-8C24-9E9E193E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0269166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7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D11891A-96EA-4630-92CC-15A5EE81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B718DA3-CFD8-42DD-B818-ED96C11E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DBC261C-2B79-4B70-90A5-CBB0FD8C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49D3B3D-8401-41AF-BB0A-EEA5621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3153604"/>
      </p:ext>
    </p:extLst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5C4A452B-5B81-4183-A81D-D0FEAE4E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4A28C00-2ADC-4951-A78C-98D228E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6B3BA73-01A1-4786-8B31-6AF8F1A6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1091238"/>
      </p:ext>
    </p:extLst>
  </p:cSld>
  <p:clrMapOvr>
    <a:masterClrMapping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0E0ADA-6C3C-45A4-AD50-1CBA3CF0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26CB4D3-02CC-4088-968F-3394D4A6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4994CCD-7E65-4BA7-815F-09CAC3E66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15D9D25-347F-4782-827C-3111C2D6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6123361-55B9-4371-9136-F3707B3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46F9824-C005-4544-9CB0-F3608A71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74760051"/>
      </p:ext>
    </p:extLst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CF3FBEA-D66C-42C6-AD4C-0EDFFB6A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6348F391-9BA7-4A95-B432-5D966F12A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5D15865-D200-4431-A3C2-8290F12C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BCCE7B4-6832-4786-B227-AD37CB5F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517687A-387A-4CFB-9E07-2FD17B50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C94BDD5-BC71-4AA3-B078-B974C851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35238666"/>
      </p:ext>
    </p:extLst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33FFF4-8822-4EC6-91C5-592B4AF6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5A7ABDA-2BF9-4595-93BF-AC19BE02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F61A383-289D-4AA6-8720-70381A93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64B99AB-E02F-4370-A46D-E746FB84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0397FA9-1C31-49E8-8E4A-EB0365F8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28617685"/>
      </p:ext>
    </p:extLst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0B12B52-0449-4D17-9DF0-A2C9907EB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39CF671-0729-4308-82D8-6584F61BD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0B1E13E-DB4C-422A-91E6-64376045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52250F8-8F16-4146-B9B6-C2D7EB99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B388A13-0C65-453D-AA2D-095246D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902330"/>
      </p:ext>
    </p:extLst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AC2F0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41558"/>
      </p:ext>
    </p:extLst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48883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81197"/>
      </p:ext>
    </p:extLst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12311"/>
      </p:ext>
    </p:extLst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82469"/>
      </p:ext>
    </p:extLst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99164"/>
      </p:ext>
    </p:extLst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73529"/>
      </p:ext>
    </p:extLst>
  </p:cSld>
  <p:clrMapOvr>
    <a:masterClrMapping/>
  </p:clrMapOvr>
  <p:transition spd="med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38007"/>
      </p:ext>
    </p:extLst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89295"/>
      </p:ext>
    </p:extLst>
  </p:cSld>
  <p:clrMapOvr>
    <a:masterClrMapping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0218"/>
      </p:ext>
    </p:extLst>
  </p:cSld>
  <p:clrMapOvr>
    <a:masterClrMapping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57221"/>
      </p:ext>
    </p:extLst>
  </p:cSld>
  <p:clrMapOvr>
    <a:masterClrMapping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9107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2570615"/>
      </p:ext>
    </p:extLst>
  </p:cSld>
  <p:clrMapOvr>
    <a:masterClrMapping/>
  </p:clrMapOvr>
  <p:transition spd="med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24732031"/>
      </p:ext>
    </p:extLst>
  </p:cSld>
  <p:clrMapOvr>
    <a:masterClrMapping/>
  </p:clrMapOvr>
  <p:transition spd="med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77575292"/>
      </p:ext>
    </p:extLst>
  </p:cSld>
  <p:clrMapOvr>
    <a:masterClrMapping/>
  </p:clrMapOvr>
  <p:transition spd="med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0015185"/>
      </p:ext>
    </p:extLst>
  </p:cSld>
  <p:clrMapOvr>
    <a:masterClrMapping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91309174"/>
      </p:ext>
    </p:extLst>
  </p:cSld>
  <p:clrMapOvr>
    <a:masterClrMapping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6438136"/>
      </p:ext>
    </p:extLst>
  </p:cSld>
  <p:clrMapOvr>
    <a:masterClrMapping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84897406"/>
      </p:ext>
    </p:extLst>
  </p:cSld>
  <p:clrMapOvr>
    <a:masterClrMapping/>
  </p:clrMapOvr>
  <p:transition spd="med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51317446"/>
      </p:ext>
    </p:extLst>
  </p:cSld>
  <p:clrMapOvr>
    <a:masterClrMapping/>
  </p:clrMapOvr>
  <p:transition spd="med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3345677"/>
      </p:ext>
    </p:extLst>
  </p:cSld>
  <p:clrMapOvr>
    <a:masterClrMapping/>
  </p:clrMapOvr>
  <p:transition spd="med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1423492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24424"/>
      </p:ext>
    </p:extLst>
  </p:cSld>
  <p:clrMapOvr>
    <a:masterClrMapping/>
  </p:clrMapOvr>
  <p:transition spd="med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729177"/>
      </p:ext>
    </p:extLst>
  </p:cSld>
  <p:clrMapOvr>
    <a:masterClrMapping/>
  </p:clrMapOvr>
  <p:transition spd="med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AC2F0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6821"/>
      </p:ext>
    </p:extLst>
  </p:cSld>
  <p:clrMapOvr>
    <a:masterClrMapping/>
  </p:clrMapOvr>
  <p:transition spd="med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22567"/>
      </p:ext>
    </p:extLst>
  </p:cSld>
  <p:clrMapOvr>
    <a:masterClrMapping/>
  </p:clrMapOvr>
  <p:transition spd="med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81435"/>
      </p:ext>
    </p:extLst>
  </p:cSld>
  <p:clrMapOvr>
    <a:masterClrMapping/>
  </p:clrMapOvr>
  <p:transition spd="med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8885"/>
      </p:ext>
    </p:extLst>
  </p:cSld>
  <p:clrMapOvr>
    <a:masterClrMapping/>
  </p:clrMapOvr>
  <p:transition spd="med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31133"/>
      </p:ext>
    </p:extLst>
  </p:cSld>
  <p:clrMapOvr>
    <a:masterClrMapping/>
  </p:clrMapOvr>
  <p:transition spd="med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92596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58553"/>
      </p:ext>
    </p:extLst>
  </p:cSld>
  <p:clrMapOvr>
    <a:masterClrMapping/>
  </p:clrMapOvr>
  <p:transition spd="med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04275"/>
      </p:ext>
    </p:extLst>
  </p:cSld>
  <p:clrMapOvr>
    <a:masterClrMapping/>
  </p:clrMapOvr>
  <p:transition spd="med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34497"/>
      </p:ext>
    </p:extLst>
  </p:cSld>
  <p:clrMapOvr>
    <a:masterClrMapping/>
  </p:clrMapOvr>
  <p:transition spd="med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59911"/>
      </p:ext>
    </p:extLst>
  </p:cSld>
  <p:clrMapOvr>
    <a:masterClrMapping/>
  </p:clrMapOvr>
  <p:transition spd="med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2842"/>
      </p:ext>
    </p:extLst>
  </p:cSld>
  <p:clrMapOvr>
    <a:masterClrMapping/>
  </p:clrMapOvr>
  <p:transition spd="med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11496"/>
      </p:ext>
    </p:extLst>
  </p:cSld>
  <p:clrMapOvr>
    <a:masterClrMapping/>
  </p:clrMapOvr>
  <p:transition spd="med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73704"/>
      </p:ext>
    </p:extLst>
  </p:cSld>
  <p:clrMapOvr>
    <a:masterClrMapping/>
  </p:clrMapOvr>
  <p:transition spd="med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55232"/>
      </p:ext>
    </p:extLst>
  </p:cSld>
  <p:clrMapOvr>
    <a:masterClrMapping/>
  </p:clrMapOvr>
  <p:transition spd="med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48103"/>
      </p:ext>
    </p:extLst>
  </p:cSld>
  <p:clrMapOvr>
    <a:masterClrMapping/>
  </p:clrMapOvr>
  <p:transition spd="med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0995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02944"/>
      </p:ext>
    </p:extLst>
  </p:cSld>
  <p:clrMapOvr>
    <a:masterClrMapping/>
  </p:clrMapOvr>
  <p:transition spd="med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32399"/>
      </p:ext>
    </p:extLst>
  </p:cSld>
  <p:clrMapOvr>
    <a:masterClrMapping/>
  </p:clrMapOvr>
  <p:transition spd="med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17300"/>
      </p:ext>
    </p:extLst>
  </p:cSld>
  <p:clrMapOvr>
    <a:masterClrMapping/>
  </p:clrMapOvr>
  <p:transition spd="med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00316"/>
      </p:ext>
    </p:extLst>
  </p:cSld>
  <p:clrMapOvr>
    <a:masterClrMapping/>
  </p:clrMapOvr>
  <p:transition spd="med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26409"/>
      </p:ext>
    </p:extLst>
  </p:cSld>
  <p:clrMapOvr>
    <a:masterClrMapping/>
  </p:clrMapOvr>
  <p:transition spd="med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50526"/>
      </p:ext>
    </p:extLst>
  </p:cSld>
  <p:clrMapOvr>
    <a:masterClrMapping/>
  </p:clrMapOvr>
  <p:transition spd="med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 i="0">
                <a:solidFill>
                  <a:srgbClr val="AC2F0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2570615"/>
      </p:ext>
    </p:extLst>
  </p:cSld>
  <p:clrMapOvr>
    <a:masterClrMapping/>
  </p:clrMapOvr>
  <p:transition spd="med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0.xml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3.xml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20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2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6" descr="배경바닥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9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7" descr="집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0" b="4851"/>
          <a:stretch>
            <a:fillRect/>
          </a:stretch>
        </p:blipFill>
        <p:spPr bwMode="auto">
          <a:xfrm>
            <a:off x="0" y="4941889"/>
            <a:ext cx="9144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그림 8" descr="새싹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1"/>
          <a:stretch>
            <a:fillRect/>
          </a:stretch>
        </p:blipFill>
        <p:spPr bwMode="auto">
          <a:xfrm>
            <a:off x="0" y="5445126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그림 9" descr="작은나무가지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59450" r="73625" b="4851"/>
          <a:stretch>
            <a:fillRect/>
          </a:stretch>
        </p:blipFill>
        <p:spPr bwMode="auto">
          <a:xfrm>
            <a:off x="395287" y="4076701"/>
            <a:ext cx="2015729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그림 10" descr="하트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69949" r="71262" b="13251"/>
          <a:stretch>
            <a:fillRect/>
          </a:stretch>
        </p:blipFill>
        <p:spPr bwMode="auto">
          <a:xfrm>
            <a:off x="539354" y="4797426"/>
            <a:ext cx="208835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그림 11" descr="하트2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56300" r="76775" b="18500"/>
          <a:stretch>
            <a:fillRect/>
          </a:stretch>
        </p:blipFill>
        <p:spPr bwMode="auto">
          <a:xfrm>
            <a:off x="1115616" y="3860800"/>
            <a:ext cx="1008459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그림 12" descr="하트3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1" r="70474" b="13251"/>
          <a:stretch>
            <a:fillRect/>
          </a:stretch>
        </p:blipFill>
        <p:spPr bwMode="auto">
          <a:xfrm>
            <a:off x="0" y="4292600"/>
            <a:ext cx="27003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그림 13" descr="하트4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56300" r="83862" b="22701"/>
          <a:stretch>
            <a:fillRect/>
          </a:stretch>
        </p:blipFill>
        <p:spPr bwMode="auto">
          <a:xfrm>
            <a:off x="395287" y="3860801"/>
            <a:ext cx="10810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그림 14" descr="큰나무가지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35300" r="4326" b="6950"/>
          <a:stretch>
            <a:fillRect/>
          </a:stretch>
        </p:blipFill>
        <p:spPr bwMode="auto">
          <a:xfrm>
            <a:off x="5292329" y="2420938"/>
            <a:ext cx="3456384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그림 15" descr="큰하트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52100" b="25850"/>
          <a:stretch>
            <a:fillRect/>
          </a:stretch>
        </p:blipFill>
        <p:spPr bwMode="auto">
          <a:xfrm>
            <a:off x="5580460" y="3573463"/>
            <a:ext cx="356354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그림 16" descr="큰하트2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6" t="28999" r="11414" b="34250"/>
          <a:stretch>
            <a:fillRect/>
          </a:stretch>
        </p:blipFill>
        <p:spPr bwMode="auto">
          <a:xfrm>
            <a:off x="6659166" y="1989138"/>
            <a:ext cx="144184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그림 17" descr="큰하트3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38451" b="27950"/>
          <a:stretch>
            <a:fillRect/>
          </a:stretch>
        </p:blipFill>
        <p:spPr bwMode="auto">
          <a:xfrm>
            <a:off x="4643437" y="2636838"/>
            <a:ext cx="45005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그림 18" descr="큰하트4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 t="31100" r="22438" b="41600"/>
          <a:stretch>
            <a:fillRect/>
          </a:stretch>
        </p:blipFill>
        <p:spPr bwMode="auto">
          <a:xfrm>
            <a:off x="5435204" y="2133601"/>
            <a:ext cx="16573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zh-CN" dirty="0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DotumChe" panose="020B0609000101010101" pitchFamily="49" charset="-127"/>
          <a:ea typeface="DotumChe" panose="020B0609000101010101" pitchFamily="49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zh-CN" smtClean="0"/>
              <a:t>마스터 텍스트 스타일을 편집합니다</a:t>
            </a:r>
          </a:p>
          <a:p>
            <a:pPr lvl="1"/>
            <a:r>
              <a:rPr lang="ko-KR" altLang="zh-CN" smtClean="0"/>
              <a:t>둘째 수준</a:t>
            </a:r>
          </a:p>
          <a:p>
            <a:pPr lvl="2"/>
            <a:r>
              <a:rPr lang="ko-KR" altLang="zh-CN" smtClean="0"/>
              <a:t>셋째 수준</a:t>
            </a:r>
          </a:p>
          <a:p>
            <a:pPr lvl="3"/>
            <a:r>
              <a:rPr lang="ko-KR" altLang="zh-CN" smtClean="0"/>
              <a:t>넷째 수준</a:t>
            </a:r>
          </a:p>
          <a:p>
            <a:pPr lvl="4"/>
            <a:r>
              <a:rPr lang="ko-KR" altLang="zh-CN" smtClean="0"/>
              <a:t>다섯째 수준</a:t>
            </a:r>
          </a:p>
        </p:txBody>
      </p:sp>
      <p:sp>
        <p:nvSpPr>
          <p:cNvPr id="1027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975D04-CCCD-484F-9EC6-D5985F85FBCC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1028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9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fld id="{1C064BEF-4712-46E7-887D-3F3BB0343E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30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zh-CN" dirty="0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 spd="med">
    <p:random/>
  </p:transition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DotumChe" panose="020B0609000101010101" pitchFamily="49" charset="-127"/>
          <a:ea typeface="DotumChe" panose="020B0609000101010101" pitchFamily="49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med">
    <p:random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 descr="컨텐츠배경입니다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1"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그림 7" descr="컨텐츠배경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1"/>
          <a:stretch>
            <a:fillRect/>
          </a:stretch>
        </p:blipFill>
        <p:spPr bwMode="auto">
          <a:xfrm>
            <a:off x="0" y="5445132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그림 8" descr="컨텐츠새싹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80450"/>
          <a:stretch>
            <a:fillRect/>
          </a:stretch>
        </p:blipFill>
        <p:spPr bwMode="auto">
          <a:xfrm>
            <a:off x="3" y="5516570"/>
            <a:ext cx="802838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그림 9" descr="컨텐츠나무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51575" b="6950"/>
          <a:stretch>
            <a:fillRect/>
          </a:stretch>
        </p:blipFill>
        <p:spPr bwMode="auto">
          <a:xfrm>
            <a:off x="142875" y="2808288"/>
            <a:ext cx="32766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그림 10" descr="작은하트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7450" r="69687" b="71001"/>
          <a:stretch>
            <a:fillRect/>
          </a:stretch>
        </p:blipFill>
        <p:spPr bwMode="auto">
          <a:xfrm>
            <a:off x="2266951" y="1773238"/>
            <a:ext cx="86320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그림 11" descr="작은하트하트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6400" r="78349" b="74150"/>
          <a:stretch>
            <a:fillRect/>
          </a:stretch>
        </p:blipFill>
        <p:spPr bwMode="auto">
          <a:xfrm>
            <a:off x="1834754" y="1557338"/>
            <a:ext cx="50363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zh-CN" smtClean="0"/>
              <a:t>마스터 텍스트 스타일을 편집합니다</a:t>
            </a:r>
          </a:p>
          <a:p>
            <a:pPr lvl="1"/>
            <a:r>
              <a:rPr lang="ko-KR" altLang="zh-CN" smtClean="0"/>
              <a:t>둘째 수준</a:t>
            </a:r>
          </a:p>
          <a:p>
            <a:pPr lvl="2"/>
            <a:r>
              <a:rPr lang="ko-KR" altLang="zh-CN" smtClean="0"/>
              <a:t>셋째 수준</a:t>
            </a:r>
          </a:p>
          <a:p>
            <a:pPr lvl="3"/>
            <a:r>
              <a:rPr lang="ko-KR" altLang="zh-CN" smtClean="0"/>
              <a:t>넷째 수준</a:t>
            </a:r>
          </a:p>
          <a:p>
            <a:pPr lvl="4"/>
            <a:r>
              <a:rPr lang="ko-KR" altLang="zh-CN" smtClean="0"/>
              <a:t>다섯째 수준</a:t>
            </a:r>
          </a:p>
        </p:txBody>
      </p:sp>
      <p:sp>
        <p:nvSpPr>
          <p:cNvPr id="3081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zh-CN" dirty="0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 spd="med">
    <p:random/>
  </p:transition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DotumChe" panose="020B0609000101010101" pitchFamily="49" charset="-127"/>
          <a:ea typeface="DotumChe" panose="020B0609000101010101" pitchFamily="49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 noChangeAspect="1"/>
          </p:cNvGrpSpPr>
          <p:nvPr/>
        </p:nvGrpSpPr>
        <p:grpSpPr bwMode="auto">
          <a:xfrm>
            <a:off x="0" y="5445134"/>
            <a:ext cx="9144000" cy="1412875"/>
            <a:chOff x="0" y="0"/>
            <a:chExt cx="9144000" cy="1412776"/>
          </a:xfrm>
        </p:grpSpPr>
        <p:pic>
          <p:nvPicPr>
            <p:cNvPr id="4105" name="그림 7" descr="컨텐츠배경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그림 8" descr="컨텐츠새싹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80450"/>
            <a:stretch>
              <a:fillRect/>
            </a:stretch>
          </p:blipFill>
          <p:spPr bwMode="auto">
            <a:xfrm>
              <a:off x="0" y="72008"/>
              <a:ext cx="8028384" cy="134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그림 9" descr="분홍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350" b="5901"/>
          <a:stretch>
            <a:fillRect/>
          </a:stretch>
        </p:blipFill>
        <p:spPr bwMode="auto">
          <a:xfrm>
            <a:off x="323854" y="3429009"/>
            <a:ext cx="219551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그림 10" descr="컨텐츠나무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51575" b="6950"/>
          <a:stretch>
            <a:fillRect/>
          </a:stretch>
        </p:blipFill>
        <p:spPr bwMode="auto">
          <a:xfrm>
            <a:off x="5580460" y="2808288"/>
            <a:ext cx="32766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그림 11" descr="작은하트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7450" r="69687" b="71001"/>
          <a:stretch>
            <a:fillRect/>
          </a:stretch>
        </p:blipFill>
        <p:spPr bwMode="auto">
          <a:xfrm>
            <a:off x="7704539" y="1773238"/>
            <a:ext cx="86320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그림 12" descr="작은하트하트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6400" r="78349" b="74150"/>
          <a:stretch>
            <a:fillRect/>
          </a:stretch>
        </p:blipFill>
        <p:spPr bwMode="auto">
          <a:xfrm>
            <a:off x="7272342" y="1557338"/>
            <a:ext cx="50363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zh-CN" smtClean="0"/>
              <a:t>마스터 텍스트 스타일을 편집합니다</a:t>
            </a:r>
          </a:p>
          <a:p>
            <a:pPr lvl="1"/>
            <a:r>
              <a:rPr lang="ko-KR" altLang="zh-CN" smtClean="0"/>
              <a:t>둘째 수준</a:t>
            </a:r>
          </a:p>
          <a:p>
            <a:pPr lvl="2"/>
            <a:r>
              <a:rPr lang="ko-KR" altLang="zh-CN" smtClean="0"/>
              <a:t>셋째 수준</a:t>
            </a:r>
          </a:p>
          <a:p>
            <a:pPr lvl="3"/>
            <a:r>
              <a:rPr lang="ko-KR" altLang="zh-CN" smtClean="0"/>
              <a:t>넷째 수준</a:t>
            </a:r>
          </a:p>
          <a:p>
            <a:pPr lvl="4"/>
            <a:r>
              <a:rPr lang="ko-KR" altLang="zh-CN" smtClean="0"/>
              <a:t>다섯째 수준</a:t>
            </a:r>
          </a:p>
        </p:txBody>
      </p:sp>
      <p:sp>
        <p:nvSpPr>
          <p:cNvPr id="4104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zh-CN" dirty="0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 spd="med">
    <p:random/>
  </p:transition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DotumChe" panose="020B0609000101010101" pitchFamily="49" charset="-127"/>
          <a:ea typeface="DotumChe" panose="020B0609000101010101" pitchFamily="49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속지배경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75200"/>
          <a:stretch>
            <a:fillRect/>
          </a:stretch>
        </p:blipFill>
        <p:spPr bwMode="auto">
          <a:xfrm>
            <a:off x="0" y="188913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속지나무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b="81500"/>
          <a:stretch>
            <a:fillRect/>
          </a:stretch>
        </p:blipFill>
        <p:spPr bwMode="auto">
          <a:xfrm>
            <a:off x="7811693" y="11"/>
            <a:ext cx="1332309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zh-CN" smtClean="0"/>
              <a:t>마스터 텍스트 스타일을 편집합니다</a:t>
            </a:r>
          </a:p>
          <a:p>
            <a:pPr lvl="1"/>
            <a:r>
              <a:rPr lang="ko-KR" altLang="zh-CN" smtClean="0"/>
              <a:t>둘째 수준</a:t>
            </a:r>
          </a:p>
          <a:p>
            <a:pPr lvl="2"/>
            <a:r>
              <a:rPr lang="ko-KR" altLang="zh-CN" smtClean="0"/>
              <a:t>셋째 수준</a:t>
            </a:r>
          </a:p>
          <a:p>
            <a:pPr lvl="3"/>
            <a:r>
              <a:rPr lang="ko-KR" altLang="zh-CN" smtClean="0"/>
              <a:t>넷째 수준</a:t>
            </a:r>
          </a:p>
          <a:p>
            <a:pPr lvl="4"/>
            <a:r>
              <a:rPr lang="ko-KR" altLang="zh-CN" smtClean="0"/>
              <a:t>다섯째 수준</a:t>
            </a:r>
          </a:p>
        </p:txBody>
      </p:sp>
      <p:sp>
        <p:nvSpPr>
          <p:cNvPr id="5125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zh-CN" dirty="0" smtClean="0"/>
              <a:t>마스터 제목 스타일 편집</a:t>
            </a:r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6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A8AF48-4D74-4905-AE51-D3E07BD1B2B8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61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4175" y="641509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fld id="{51304BE8-0E32-43DC-B230-916C4DC20D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53" r:id="rId12"/>
    <p:sldLayoutId id="2147483954" r:id="rId13"/>
  </p:sldLayoutIdLst>
  <p:transition spd="med">
    <p:random/>
  </p:transition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DotumChe" panose="020B0609000101010101" pitchFamily="49" charset="-127"/>
          <a:ea typeface="DotumChe" panose="020B0609000101010101" pitchFamily="49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EF4B00-5856-478C-A043-97793B43F941}" type="datetime1">
              <a:rPr lang="ko-KR" altLang="en-US"/>
              <a:pPr>
                <a:defRPr/>
              </a:pPr>
              <a:t>2022-06-01</a:t>
            </a:fld>
            <a:endParaRPr lang="ko-KR" altLang="en-US"/>
          </a:p>
        </p:txBody>
      </p:sp>
      <p:sp>
        <p:nvSpPr>
          <p:cNvPr id="8195" name="바닥글 개체 틀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196" name="슬라이드 번호 개체 틀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fld id="{BF55716D-5980-4960-BF45-022DB690B41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 spd="med">
    <p:random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50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8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84F4179-65E6-4EAF-B082-FF2FFE99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A8828CF-61DD-41B5-AB93-3A4FE7E2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3162D6-3DB6-4E67-BDA1-CA9633AD8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1C216AF-C200-4FFC-947B-22402ACC7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523219A-4262-4D16-B41C-F297F7D2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  <p:pic>
        <p:nvPicPr>
          <p:cNvPr id="9" name="图片 8" descr="图片包含 文字, 地图&#10;&#10;已生成极高可信度的说明">
            <a:extLst>
              <a:ext uri="{FF2B5EF4-FFF2-40B4-BE49-F238E27FC236}">
                <a16:creationId xmlns="" xmlns:a16="http://schemas.microsoft.com/office/drawing/2014/main" id="{CD562B41-FE35-44AB-8E21-FBFE1C2336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528" y="-880372"/>
            <a:ext cx="7376096" cy="913684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84BE6CC-6E8B-4C93-BFC3-AEF2C55A380C}"/>
              </a:ext>
            </a:extLst>
          </p:cNvPr>
          <p:cNvSpPr/>
          <p:nvPr/>
        </p:nvSpPr>
        <p:spPr>
          <a:xfrm>
            <a:off x="829540" y="1270929"/>
            <a:ext cx="5171324" cy="5440820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3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5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TW" smtClean="0"/>
              <a:t>‹#›</a:t>
            </a:fld>
            <a:endParaRPr lang="en-US" altLang="zh-TW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/>
        </p:nvSpPr>
        <p:spPr>
          <a:xfrm>
            <a:off x="326571" y="551544"/>
            <a:ext cx="8479972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5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8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8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89862"/>
            <a:ext cx="9144000" cy="5143500"/>
            <a:chOff x="0" y="858011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8011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394203"/>
              <a:ext cx="9144000" cy="2069464"/>
            </a:xfrm>
            <a:custGeom>
              <a:avLst/>
              <a:gdLst/>
              <a:ahLst/>
              <a:cxnLst/>
              <a:rect l="l" t="t" r="r" b="b"/>
              <a:pathLst>
                <a:path w="9144000" h="2069464">
                  <a:moveTo>
                    <a:pt x="9144000" y="0"/>
                  </a:moveTo>
                  <a:lnTo>
                    <a:pt x="0" y="0"/>
                  </a:lnTo>
                  <a:lnTo>
                    <a:pt x="0" y="2069084"/>
                  </a:lnTo>
                  <a:lnTo>
                    <a:pt x="9144000" y="20690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66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0724" y="1895855"/>
              <a:ext cx="2371090" cy="3066415"/>
            </a:xfrm>
            <a:custGeom>
              <a:avLst/>
              <a:gdLst/>
              <a:ahLst/>
              <a:cxnLst/>
              <a:rect l="l" t="t" r="r" b="b"/>
              <a:pathLst>
                <a:path w="2371090" h="3066415">
                  <a:moveTo>
                    <a:pt x="2370963" y="0"/>
                  </a:moveTo>
                  <a:lnTo>
                    <a:pt x="592708" y="0"/>
                  </a:lnTo>
                  <a:lnTo>
                    <a:pt x="0" y="3066161"/>
                  </a:lnTo>
                  <a:lnTo>
                    <a:pt x="1778253" y="3066161"/>
                  </a:lnTo>
                  <a:lnTo>
                    <a:pt x="2370963" y="0"/>
                  </a:lnTo>
                  <a:close/>
                </a:path>
              </a:pathLst>
            </a:custGeom>
            <a:solidFill>
              <a:srgbClr val="BAA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5511" y="2551176"/>
              <a:ext cx="4721351" cy="13837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7008" y="3305555"/>
              <a:ext cx="2118360" cy="138379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11178" y="3153536"/>
            <a:ext cx="3930015" cy="1535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4450" marR="5080" indent="-1301750">
              <a:lnSpc>
                <a:spcPct val="100000"/>
              </a:lnSpc>
              <a:spcBef>
                <a:spcPts val="105"/>
              </a:spcBef>
            </a:pPr>
            <a:r>
              <a:rPr sz="4950" spc="170" dirty="0">
                <a:solidFill>
                  <a:srgbClr val="FFFFFF"/>
                </a:solidFill>
              </a:rPr>
              <a:t>性別平等教育 宣導</a:t>
            </a:r>
            <a:endParaRPr sz="4950" dirty="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7755" y="2791967"/>
            <a:ext cx="1200912" cy="112928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07960" y="6452412"/>
            <a:ext cx="153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367" y="1309471"/>
            <a:ext cx="7882890" cy="4150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235" marR="5080" indent="-356235">
              <a:lnSpc>
                <a:spcPct val="155800"/>
              </a:lnSpc>
              <a:spcBef>
                <a:spcPts val="95"/>
              </a:spcBef>
              <a:buSzPct val="96153"/>
              <a:buFont typeface="Arial MT"/>
              <a:buChar char="•"/>
              <a:tabLst>
                <a:tab pos="356235" algn="l"/>
              </a:tabLst>
            </a:pPr>
            <a:r>
              <a:rPr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言語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：在課堂或辦公室</a:t>
            </a:r>
            <a:r>
              <a:rPr sz="26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開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黃腔</a:t>
            </a:r>
            <a:r>
              <a:rPr sz="26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；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評</a:t>
            </a:r>
            <a:r>
              <a:rPr sz="26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論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長相</a:t>
            </a:r>
            <a:r>
              <a:rPr sz="2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sz="26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身</a:t>
            </a:r>
            <a:r>
              <a:rPr sz="26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材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； </a:t>
            </a:r>
            <a:r>
              <a:rPr sz="2600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不當稱呼；嘲笑性別特</a:t>
            </a:r>
            <a:r>
              <a:rPr sz="26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質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如娘</a:t>
            </a:r>
            <a:r>
              <a:rPr sz="26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娘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腔</a:t>
            </a:r>
            <a:r>
              <a:rPr sz="26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男</a:t>
            </a:r>
            <a:r>
              <a:rPr sz="26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人</a:t>
            </a:r>
            <a:r>
              <a:rPr sz="26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婆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；</a:t>
            </a:r>
          </a:p>
          <a:p>
            <a:pPr marL="1262380">
              <a:lnSpc>
                <a:spcPct val="100000"/>
              </a:lnSpc>
              <a:spcBef>
                <a:spcPts val="2560"/>
              </a:spcBef>
            </a:pP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探詢隱私、性傾向等、</a:t>
            </a:r>
            <a:r>
              <a:rPr sz="2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歧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視同</a:t>
            </a:r>
            <a:r>
              <a:rPr sz="26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戀之</a:t>
            </a:r>
            <a:r>
              <a:rPr sz="2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言</a:t>
            </a:r>
            <a:r>
              <a:rPr sz="26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語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56235" indent="-332105">
              <a:lnSpc>
                <a:spcPct val="100000"/>
              </a:lnSpc>
              <a:buSzPct val="96153"/>
              <a:buFont typeface="Arial MT"/>
              <a:buChar char="•"/>
              <a:tabLst>
                <a:tab pos="356870" algn="l"/>
              </a:tabLst>
            </a:pPr>
            <a:r>
              <a:rPr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散播文</a:t>
            </a:r>
            <a:r>
              <a:rPr sz="2600" spc="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字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：貼海報、上</a:t>
            </a:r>
            <a:r>
              <a:rPr sz="2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網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、廁</a:t>
            </a:r>
            <a:r>
              <a:rPr sz="2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所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塗鴨</a:t>
            </a:r>
            <a:r>
              <a:rPr sz="26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匿</a:t>
            </a:r>
            <a:r>
              <a:rPr sz="2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名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信</a:t>
            </a:r>
            <a:r>
              <a:rPr sz="2600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sz="26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43535" indent="-331470">
              <a:lnSpc>
                <a:spcPct val="100000"/>
              </a:lnSpc>
              <a:spcBef>
                <a:spcPts val="1739"/>
              </a:spcBef>
              <a:buSzPct val="96153"/>
              <a:buFont typeface="Arial MT"/>
              <a:buChar char="•"/>
              <a:tabLst>
                <a:tab pos="344170" algn="l"/>
              </a:tabLst>
            </a:pPr>
            <a:r>
              <a:rPr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追求或分手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：過度追求</a:t>
            </a:r>
            <a:r>
              <a:rPr sz="26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不</a:t>
            </a:r>
            <a:r>
              <a:rPr sz="26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當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追求</a:t>
            </a:r>
            <a:r>
              <a:rPr sz="26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、跟</a:t>
            </a:r>
            <a:r>
              <a:rPr sz="26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監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sz="26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電</a:t>
            </a:r>
            <a:r>
              <a:rPr sz="26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子郵</a:t>
            </a:r>
            <a:endParaRPr sz="26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253365">
              <a:lnSpc>
                <a:spcPct val="100000"/>
              </a:lnSpc>
              <a:spcBef>
                <a:spcPts val="2555"/>
              </a:spcBef>
            </a:pP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件</a:t>
            </a:r>
            <a:r>
              <a:rPr sz="2600" spc="-3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騷擾、分手報復。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5476" y="6468163"/>
            <a:ext cx="1955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00" spc="-90" dirty="0">
                <a:solidFill>
                  <a:srgbClr val="053C85"/>
                </a:solidFill>
                <a:latin typeface="Arial MT"/>
                <a:cs typeface="Arial MT"/>
              </a:rPr>
              <a:t>10</a:t>
            </a:fld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5270" y="192383"/>
            <a:ext cx="44424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rgbClr val="6E2E9F"/>
                </a:solidFill>
              </a:rPr>
              <a:t>校園性騷擾類型</a:t>
            </a:r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259" y="832078"/>
            <a:ext cx="8416342" cy="46602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05435" indent="-293370">
              <a:lnSpc>
                <a:spcPct val="100000"/>
              </a:lnSpc>
              <a:spcBef>
                <a:spcPts val="1300"/>
              </a:spcBef>
              <a:buSzPct val="95652"/>
              <a:buFont typeface="Arial MT"/>
              <a:buChar char="•"/>
              <a:tabLst>
                <a:tab pos="306070" algn="l"/>
              </a:tabLst>
            </a:pPr>
            <a:r>
              <a:rPr sz="2200" b="1" dirty="0">
                <a:solidFill>
                  <a:srgbClr val="6E2E9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性別平等教育法第二條</a:t>
            </a:r>
            <a:r>
              <a:rPr sz="2200" b="1" spc="-15" dirty="0">
                <a:solidFill>
                  <a:srgbClr val="6E2E9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定</a:t>
            </a:r>
            <a:r>
              <a:rPr sz="2200" b="1" dirty="0">
                <a:solidFill>
                  <a:srgbClr val="6E2E9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義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05435" indent="-293370">
              <a:lnSpc>
                <a:spcPct val="100000"/>
              </a:lnSpc>
              <a:spcBef>
                <a:spcPts val="1205"/>
              </a:spcBef>
              <a:buSzPct val="95652"/>
              <a:buFont typeface="Arial MT"/>
              <a:buChar char="•"/>
              <a:tabLst>
                <a:tab pos="306070" algn="l"/>
              </a:tabLst>
            </a:pP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性侵害：指性侵害犯罪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防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治法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所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稱性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侵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害犯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罪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之行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</a:p>
          <a:p>
            <a:pPr marL="287020" marR="356870" indent="-274320">
              <a:lnSpc>
                <a:spcPct val="100000"/>
              </a:lnSpc>
              <a:spcBef>
                <a:spcPts val="1200"/>
              </a:spcBef>
              <a:buSzPct val="95652"/>
              <a:buFont typeface="Arial MT"/>
              <a:buChar char="•"/>
              <a:tabLst>
                <a:tab pos="306070" algn="l"/>
              </a:tabLst>
            </a:pP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刑法性侵害：是指對男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女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以強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暴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、脅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迫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、恐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嚇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、催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眠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或其他 </a:t>
            </a:r>
            <a:r>
              <a:rPr sz="2200" u="heavy" dirty="0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違反其意願之方法而性</a:t>
            </a:r>
            <a:r>
              <a:rPr sz="2200" u="heavy" spc="-15" dirty="0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交</a:t>
            </a:r>
            <a:r>
              <a:rPr sz="2200" u="heavy" dirty="0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或猥</a:t>
            </a:r>
            <a:r>
              <a:rPr sz="2200" u="heavy" spc="-15" dirty="0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褻</a:t>
            </a:r>
            <a:r>
              <a:rPr sz="2200" u="heavy" dirty="0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者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2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亦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即</a:t>
            </a:r>
            <a:r>
              <a:rPr sz="22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以性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</a:t>
            </a:r>
            <a:r>
              <a:rPr sz="22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方</a:t>
            </a:r>
            <a:r>
              <a:rPr sz="22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式</a:t>
            </a:r>
            <a:r>
              <a:rPr sz="2200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侵犯到 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人的身體自主</a:t>
            </a:r>
            <a:r>
              <a:rPr sz="2200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權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，即可</a:t>
            </a:r>
            <a:r>
              <a:rPr sz="22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視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為一</a:t>
            </a:r>
            <a:r>
              <a:rPr sz="22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種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</a:t>
            </a:r>
            <a:r>
              <a:rPr sz="2200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侵</a:t>
            </a:r>
            <a:r>
              <a:rPr sz="22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害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，此</a:t>
            </a:r>
            <a:r>
              <a:rPr sz="22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</a:t>
            </a:r>
            <a:r>
              <a:rPr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公訴</a:t>
            </a:r>
            <a:r>
              <a:rPr sz="2200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罪</a:t>
            </a:r>
            <a:r>
              <a:rPr sz="2200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/</a:t>
            </a:r>
            <a:r>
              <a:rPr sz="2200" spc="-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非告訴</a:t>
            </a:r>
            <a:r>
              <a:rPr sz="2200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20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乃論罪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05435" indent="-293370">
              <a:lnSpc>
                <a:spcPct val="100000"/>
              </a:lnSpc>
              <a:spcBef>
                <a:spcPts val="1200"/>
              </a:spcBef>
              <a:buSzPct val="95652"/>
              <a:buFont typeface="Arial MT"/>
              <a:buChar char="•"/>
              <a:tabLst>
                <a:tab pos="306070" algn="l"/>
              </a:tabLst>
            </a:pPr>
            <a:r>
              <a:rPr sz="2200" dirty="0">
                <a:solidFill>
                  <a:srgbClr val="00AE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與未滿十六歲之人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發生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行為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者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亦屬</a:t>
            </a:r>
            <a:r>
              <a:rPr sz="22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侵害。</a:t>
            </a:r>
          </a:p>
          <a:p>
            <a:pPr marL="305435" indent="-293370">
              <a:lnSpc>
                <a:spcPct val="100000"/>
              </a:lnSpc>
              <a:spcBef>
                <a:spcPts val="1200"/>
              </a:spcBef>
              <a:buSzPct val="95652"/>
              <a:buFont typeface="Arial MT"/>
              <a:buChar char="•"/>
              <a:tabLst>
                <a:tab pos="306070" algn="l"/>
              </a:tabLst>
            </a:pPr>
            <a:r>
              <a:rPr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性交行為：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287020" marR="5080" indent="17780">
              <a:lnSpc>
                <a:spcPct val="100000"/>
              </a:lnSpc>
              <a:spcBef>
                <a:spcPts val="1205"/>
              </a:spcBef>
            </a:pPr>
            <a:r>
              <a:rPr sz="2200" b="1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包括以</a:t>
            </a:r>
            <a:r>
              <a:rPr sz="2200" b="1" spc="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</a:t>
            </a:r>
            <a:r>
              <a:rPr sz="2200" b="1" spc="4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器</a:t>
            </a:r>
            <a:r>
              <a:rPr sz="2200" b="1" spc="5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進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入</a:t>
            </a:r>
            <a:r>
              <a:rPr sz="2200" b="1" spc="5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他人</a:t>
            </a:r>
            <a:r>
              <a:rPr sz="2200" b="1" spc="5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之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</a:t>
            </a:r>
            <a:r>
              <a:rPr sz="2200" b="1" spc="5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器</a:t>
            </a:r>
            <a:r>
              <a:rPr sz="2200" b="1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</a:t>
            </a:r>
            <a:r>
              <a:rPr sz="2200" b="1" spc="3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肛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門</a:t>
            </a:r>
            <a:r>
              <a:rPr sz="2200" b="1" spc="3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或口</a:t>
            </a:r>
            <a:r>
              <a:rPr sz="2200" b="1" spc="5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腔</a:t>
            </a:r>
            <a:r>
              <a:rPr sz="2200" b="1" spc="3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之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行</a:t>
            </a:r>
            <a:r>
              <a:rPr sz="2200" b="1" spc="3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</a:t>
            </a:r>
            <a:r>
              <a:rPr sz="2200" b="1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以及以性 </a:t>
            </a:r>
            <a:r>
              <a:rPr sz="2200" b="1" spc="5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200" b="1" spc="5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器之外的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其</a:t>
            </a:r>
            <a:r>
              <a:rPr sz="2200" b="1" spc="5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他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身體部</a:t>
            </a:r>
            <a:r>
              <a:rPr sz="2200" b="1" spc="8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位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，或身</a:t>
            </a:r>
            <a:r>
              <a:rPr sz="2200" b="1" spc="5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體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以外</a:t>
            </a:r>
            <a:r>
              <a:rPr sz="2200" b="1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</a:t>
            </a:r>
            <a:r>
              <a:rPr sz="2200" b="1" spc="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器</a:t>
            </a:r>
            <a:r>
              <a:rPr sz="2200" b="1" spc="4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物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進入</a:t>
            </a:r>
            <a:r>
              <a:rPr sz="2200" b="1" spc="5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他</a:t>
            </a:r>
            <a:r>
              <a:rPr sz="2200" b="1" spc="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人之性</a:t>
            </a:r>
            <a:r>
              <a:rPr sz="2200" b="1" spc="7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器</a:t>
            </a:r>
            <a:r>
              <a:rPr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 </a:t>
            </a:r>
            <a:r>
              <a:rPr sz="2200" b="1" spc="7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身體或腔門之行</a:t>
            </a:r>
            <a:r>
              <a:rPr sz="2200" b="1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為。</a:t>
            </a:r>
            <a:r>
              <a:rPr sz="2200" b="1" spc="4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即包括</a:t>
            </a:r>
            <a:r>
              <a:rPr sz="2200" b="1" spc="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肛</a:t>
            </a:r>
            <a:r>
              <a:rPr sz="2200" b="1" spc="4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交、</a:t>
            </a:r>
            <a:r>
              <a:rPr sz="2200" b="1" spc="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口</a:t>
            </a:r>
            <a:r>
              <a:rPr sz="2200" b="1" spc="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交</a:t>
            </a:r>
            <a:r>
              <a:rPr sz="2200" b="1" spc="4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、手指</a:t>
            </a:r>
            <a:r>
              <a:rPr sz="2200" b="1" spc="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插</a:t>
            </a:r>
            <a:r>
              <a:rPr sz="2200" b="1" spc="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入</a:t>
            </a:r>
            <a:r>
              <a:rPr sz="2200" b="1" spc="4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、異</a:t>
            </a:r>
            <a:r>
              <a:rPr sz="2200" b="1" spc="5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物</a:t>
            </a:r>
            <a:r>
              <a:rPr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插 </a:t>
            </a:r>
            <a:r>
              <a:rPr sz="2200" b="1" spc="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入及性器接觸等性行</a:t>
            </a:r>
            <a:r>
              <a:rPr sz="2200" b="1" spc="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</a:t>
            </a:r>
            <a:r>
              <a:rPr sz="2200" b="1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5769" y="6465494"/>
            <a:ext cx="12827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dirty="0">
                <a:solidFill>
                  <a:srgbClr val="4D4D4D"/>
                </a:solidFill>
                <a:latin typeface="Times New Roman"/>
                <a:cs typeface="Times New Roman"/>
              </a:rPr>
              <a:t>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823" y="6015247"/>
            <a:ext cx="8351520" cy="50847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3200" spc="-28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Symbol"/>
              </a:rPr>
              <a:t>☑</a:t>
            </a:r>
            <a:r>
              <a:rPr sz="3200" b="1" spc="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 UI"/>
              </a:rPr>
              <a:t>性騷擾</a:t>
            </a:r>
            <a:r>
              <a:rPr sz="32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 UI"/>
              </a:rPr>
              <a:t>、</a:t>
            </a:r>
            <a:r>
              <a:rPr sz="3200" b="1" spc="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 UI"/>
              </a:rPr>
              <a:t>性</a:t>
            </a:r>
            <a:r>
              <a:rPr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 UI"/>
              </a:rPr>
              <a:t>侵害分</a:t>
            </a:r>
            <a:r>
              <a:rPr sz="32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 UI"/>
              </a:rPr>
              <a:t>別～性</a:t>
            </a:r>
            <a:r>
              <a:rPr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 UI"/>
              </a:rPr>
              <a:t>器或</a:t>
            </a:r>
            <a:r>
              <a:rPr sz="32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 UI"/>
              </a:rPr>
              <a:t>異</a:t>
            </a:r>
            <a:r>
              <a:rPr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 UI"/>
              </a:rPr>
              <a:t>接合</a:t>
            </a:r>
            <a:r>
              <a:rPr sz="32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 UI"/>
              </a:rPr>
              <a:t>為</a:t>
            </a:r>
            <a:r>
              <a:rPr sz="3200" b="1" spc="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 UI"/>
              </a:rPr>
              <a:t>分別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57152" y="192383"/>
            <a:ext cx="19196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rgbClr val="006EC0"/>
                </a:solidFill>
              </a:rPr>
              <a:t>性侵害</a:t>
            </a:r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790" y="1222636"/>
            <a:ext cx="8730615" cy="45865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2425" indent="-328295">
              <a:lnSpc>
                <a:spcPct val="100000"/>
              </a:lnSpc>
              <a:spcBef>
                <a:spcPts val="105"/>
              </a:spcBef>
              <a:buSzPct val="96153"/>
              <a:buFont typeface="Wingdings"/>
              <a:buChar char=""/>
              <a:tabLst>
                <a:tab pos="353060" algn="l"/>
              </a:tabLst>
            </a:pP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性侵害的加害人常用下</a:t>
            </a:r>
            <a:r>
              <a:rPr sz="24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面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的方</a:t>
            </a:r>
            <a:r>
              <a:rPr sz="24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法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誘騙</a:t>
            </a:r>
            <a:r>
              <a:rPr sz="24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或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恐嚇</a:t>
            </a:r>
            <a:r>
              <a:rPr sz="24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受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害人：</a:t>
            </a:r>
          </a:p>
          <a:p>
            <a:pPr marL="459105" lvl="1" indent="-270510">
              <a:lnSpc>
                <a:spcPct val="100000"/>
              </a:lnSpc>
              <a:spcBef>
                <a:spcPts val="1910"/>
              </a:spcBef>
              <a:buClr>
                <a:srgbClr val="000000"/>
              </a:buClr>
              <a:buSzPct val="96153"/>
              <a:buAutoNum type="arabicPeriod"/>
              <a:tabLst>
                <a:tab pos="459740" algn="l"/>
              </a:tabLst>
            </a:pPr>
            <a:r>
              <a:rPr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暴力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：毆打對方、踹對</a:t>
            </a:r>
            <a:r>
              <a:rPr sz="24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方</a:t>
            </a:r>
            <a:r>
              <a:rPr sz="24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，讓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人心</a:t>
            </a:r>
            <a:r>
              <a:rPr sz="24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生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恐懼</a:t>
            </a:r>
            <a:r>
              <a:rPr sz="24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而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順從。</a:t>
            </a:r>
          </a:p>
          <a:p>
            <a:pPr marL="459105" lvl="1" indent="-270510">
              <a:lnSpc>
                <a:spcPct val="100000"/>
              </a:lnSpc>
              <a:spcBef>
                <a:spcPts val="1895"/>
              </a:spcBef>
              <a:buClr>
                <a:srgbClr val="000000"/>
              </a:buClr>
              <a:buSzPct val="96153"/>
              <a:buAutoNum type="arabicPeriod"/>
              <a:tabLst>
                <a:tab pos="459740" algn="l"/>
              </a:tabLst>
            </a:pPr>
            <a:r>
              <a:rPr sz="24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哄騙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：以「帶你玩一種</a:t>
            </a:r>
            <a:r>
              <a:rPr sz="2400" spc="-1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好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玩的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遊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戲」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哄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騙對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方</a:t>
            </a:r>
            <a:r>
              <a:rPr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59105" lvl="1" indent="-270510">
              <a:lnSpc>
                <a:spcPct val="100000"/>
              </a:lnSpc>
              <a:spcBef>
                <a:spcPts val="1895"/>
              </a:spcBef>
              <a:buClr>
                <a:srgbClr val="000000"/>
              </a:buClr>
              <a:buSzPct val="96153"/>
              <a:buAutoNum type="arabicPeriod"/>
              <a:tabLst>
                <a:tab pos="459740" algn="l"/>
              </a:tabLst>
            </a:pPr>
            <a:r>
              <a:rPr sz="240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賄賂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：以「讓我摸你，</a:t>
            </a:r>
            <a:r>
              <a:rPr sz="2400" spc="-1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就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給你</a:t>
            </a:r>
            <a:r>
              <a:rPr sz="2400" spc="-1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錢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或</a:t>
            </a:r>
            <a:r>
              <a:rPr sz="2400" spc="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禮</a:t>
            </a:r>
            <a:r>
              <a:rPr sz="2400" spc="-1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物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等」</a:t>
            </a:r>
            <a:r>
              <a:rPr sz="2400" spc="-1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誘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使</a:t>
            </a:r>
            <a:r>
              <a:rPr sz="2400" spc="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對</a:t>
            </a:r>
            <a:r>
              <a:rPr sz="2400" spc="-1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方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聽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他使喚</a:t>
            </a:r>
            <a:r>
              <a:rPr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59105" lvl="1" indent="-270510">
              <a:lnSpc>
                <a:spcPct val="100000"/>
              </a:lnSpc>
              <a:spcBef>
                <a:spcPts val="1895"/>
              </a:spcBef>
              <a:buClr>
                <a:srgbClr val="000000"/>
              </a:buClr>
              <a:buSzPct val="96153"/>
              <a:buAutoNum type="arabicPeriod"/>
              <a:tabLst>
                <a:tab pos="459740" algn="l"/>
              </a:tabLst>
            </a:pPr>
            <a:r>
              <a:rPr sz="240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威脅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以「不讓我摸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你</a:t>
            </a:r>
            <a:r>
              <a:rPr sz="2400" spc="-1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我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告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訴你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爸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媽你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在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學校</a:t>
            </a:r>
            <a:r>
              <a:rPr sz="2400" spc="-1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壞事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」 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來威脅，逼使對方就</a:t>
            </a:r>
            <a:r>
              <a:rPr sz="2400" spc="-1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範</a:t>
            </a:r>
            <a:r>
              <a:rPr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59105" lvl="1" indent="-270510">
              <a:lnSpc>
                <a:spcPct val="100000"/>
              </a:lnSpc>
              <a:spcBef>
                <a:spcPts val="1895"/>
              </a:spcBef>
              <a:buClr>
                <a:srgbClr val="000000"/>
              </a:buClr>
              <a:buSzPct val="96153"/>
              <a:buAutoNum type="arabicPeriod"/>
              <a:tabLst>
                <a:tab pos="459740" algn="l"/>
              </a:tabLst>
            </a:pPr>
            <a:r>
              <a:rPr sz="240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恐嚇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以「不聽我的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話</a:t>
            </a:r>
            <a:r>
              <a:rPr sz="2400" spc="-1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就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殺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死你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及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家人</a:t>
            </a:r>
            <a:r>
              <a:rPr sz="2400" spc="-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」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來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恐</a:t>
            </a:r>
            <a:r>
              <a:rPr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嚇對</a:t>
            </a:r>
            <a:r>
              <a:rPr sz="2400" spc="-1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方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 </a:t>
            </a:r>
            <a:r>
              <a:rPr sz="2400" spc="-63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讓對方害怕而任他擺佈</a:t>
            </a:r>
            <a:r>
              <a:rPr sz="2600" spc="5" dirty="0">
                <a:latin typeface="Microsoft JhengHei"/>
                <a:cs typeface="Microsoft JhengHei"/>
              </a:rPr>
              <a:t>。</a:t>
            </a:r>
            <a:endParaRPr sz="2600" dirty="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3069" y="192383"/>
            <a:ext cx="69665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rgbClr val="006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性侵害加害人常用的方法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7086600" y="6462713"/>
            <a:ext cx="20574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856" y="1149057"/>
            <a:ext cx="8253730" cy="40225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324485" indent="-228600">
              <a:lnSpc>
                <a:spcPct val="140000"/>
              </a:lnSpc>
              <a:spcBef>
                <a:spcPts val="95"/>
              </a:spcBef>
              <a:buSzPct val="91666"/>
              <a:buFont typeface="Wingdings"/>
              <a:buChar char=""/>
              <a:tabLst>
                <a:tab pos="302260" algn="l"/>
              </a:tabLst>
            </a:pP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性侵害不是只有在深夜外出或是偏僻的空</a:t>
            </a:r>
            <a:r>
              <a:rPr sz="2400" spc="-3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地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、暗巷裡才會 發</a:t>
            </a:r>
            <a:r>
              <a:rPr sz="2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生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</a:p>
          <a:p>
            <a:pPr marL="241300" marR="323850" indent="-228600">
              <a:lnSpc>
                <a:spcPct val="140000"/>
              </a:lnSpc>
              <a:spcBef>
                <a:spcPts val="1000"/>
              </a:spcBef>
              <a:buSzPct val="91666"/>
              <a:buFont typeface="Wingdings"/>
              <a:buChar char=""/>
              <a:tabLst>
                <a:tab pos="302260" algn="l"/>
              </a:tabLst>
            </a:pP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性侵害犯罪不受時</a:t>
            </a:r>
            <a:r>
              <a:rPr sz="24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間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、空間的限制，一天當中的每一個時 間點、以及任何地點都有可能發</a:t>
            </a:r>
            <a:r>
              <a:rPr sz="2400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生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</a:p>
          <a:p>
            <a:pPr marL="314325" indent="-302260">
              <a:lnSpc>
                <a:spcPct val="100000"/>
              </a:lnSpc>
              <a:spcBef>
                <a:spcPts val="2665"/>
              </a:spcBef>
              <a:buSzPct val="91666"/>
              <a:buFont typeface="Wingdings"/>
              <a:buChar char=""/>
              <a:tabLst>
                <a:tab pos="314960" algn="l"/>
              </a:tabLst>
            </a:pP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在家</a:t>
            </a:r>
            <a:r>
              <a:rPr sz="2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裡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、電梯間、住宅區、公園，甚至校園裡都可能發生。</a:t>
            </a:r>
          </a:p>
          <a:p>
            <a:pPr marL="241300" marR="324485" indent="-228600">
              <a:lnSpc>
                <a:spcPct val="140000"/>
              </a:lnSpc>
              <a:spcBef>
                <a:spcPts val="540"/>
              </a:spcBef>
              <a:buSzPct val="91666"/>
              <a:buFont typeface="Wingdings"/>
              <a:buChar char=""/>
              <a:tabLst>
                <a:tab pos="302260" algn="l"/>
              </a:tabLst>
            </a:pP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某些偏僻的死</a:t>
            </a:r>
            <a:r>
              <a:rPr sz="24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角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、平時鮮少人員出入或管理的空</a:t>
            </a:r>
            <a:r>
              <a:rPr sz="2400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間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（地下 室</a:t>
            </a:r>
            <a:r>
              <a:rPr sz="2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、儲藏室、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垃圾場</a:t>
            </a:r>
            <a:r>
              <a:rPr sz="24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等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）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0739" y="192383"/>
            <a:ext cx="38119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rgbClr val="006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性侵害的情況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7086600" y="6462713"/>
            <a:ext cx="20574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2217420"/>
            <a:ext cx="266700" cy="266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2938272"/>
            <a:ext cx="266700" cy="266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3659123"/>
            <a:ext cx="266700" cy="266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4381500"/>
            <a:ext cx="266700" cy="2667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3367" y="1840433"/>
            <a:ext cx="7903209" cy="3711913"/>
          </a:xfrm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師生之</a:t>
            </a:r>
            <a:r>
              <a:rPr sz="30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間</a:t>
            </a:r>
            <a:r>
              <a:rPr sz="30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—</a:t>
            </a: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權力支配與敵意環境</a:t>
            </a:r>
          </a:p>
          <a:p>
            <a:pPr marL="12700" marR="611505">
              <a:lnSpc>
                <a:spcPts val="5700"/>
              </a:lnSpc>
              <a:spcBef>
                <a:spcPts val="300"/>
              </a:spcBef>
            </a:pP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學生之</a:t>
            </a:r>
            <a:r>
              <a:rPr sz="30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間—</a:t>
            </a: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「不當追求」與性侵害或性騷擾 學生之</a:t>
            </a:r>
            <a:r>
              <a:rPr sz="30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間</a:t>
            </a:r>
            <a:r>
              <a:rPr sz="30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—「兩小無猜」式的性侵害行為</a:t>
            </a:r>
            <a:endParaRPr sz="30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同儕之</a:t>
            </a:r>
            <a:r>
              <a:rPr sz="30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間—</a:t>
            </a: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權力支配與敵意環境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 dirty="0">
              <a:latin typeface="Microsoft JhengHei"/>
              <a:cs typeface="Microsoft JhengHei"/>
            </a:endParaRPr>
          </a:p>
          <a:p>
            <a:pPr marL="2600960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Microsoft JhengHei"/>
                <a:cs typeface="Microsoft JhengHei"/>
              </a:rPr>
              <a:t>～引自輔仁大學法律</a:t>
            </a:r>
            <a:r>
              <a:rPr sz="2600" spc="5" dirty="0">
                <a:latin typeface="Microsoft JhengHei"/>
                <a:cs typeface="Microsoft JhengHei"/>
              </a:rPr>
              <a:t>系</a:t>
            </a:r>
            <a:r>
              <a:rPr sz="2600" spc="-10" dirty="0">
                <a:latin typeface="Microsoft JhengHei"/>
                <a:cs typeface="Microsoft JhengHei"/>
              </a:rPr>
              <a:t>吳</a:t>
            </a:r>
            <a:r>
              <a:rPr sz="2600" dirty="0">
                <a:latin typeface="Microsoft JhengHei"/>
                <a:cs typeface="Microsoft JhengHei"/>
              </a:rPr>
              <a:t>志光</a:t>
            </a:r>
            <a:r>
              <a:rPr sz="2600" spc="-10" dirty="0">
                <a:latin typeface="Microsoft JhengHei"/>
                <a:cs typeface="Microsoft JhengHei"/>
              </a:rPr>
              <a:t>副</a:t>
            </a:r>
            <a:r>
              <a:rPr sz="2600" dirty="0">
                <a:latin typeface="Microsoft JhengHei"/>
                <a:cs typeface="Microsoft JhengHei"/>
              </a:rPr>
              <a:t>教授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5664" y="401827"/>
            <a:ext cx="6379845" cy="13068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045970" marR="5080" indent="-2033270">
              <a:lnSpc>
                <a:spcPts val="4800"/>
              </a:lnSpc>
              <a:spcBef>
                <a:spcPts val="665"/>
              </a:spcBef>
            </a:pPr>
            <a:r>
              <a:rPr sz="4400" spc="160" dirty="0">
                <a:solidFill>
                  <a:srgbClr val="404040"/>
                </a:solidFill>
              </a:rPr>
              <a:t>校園性侵害或</a:t>
            </a:r>
            <a:r>
              <a:rPr sz="4400" spc="145" dirty="0">
                <a:solidFill>
                  <a:srgbClr val="404040"/>
                </a:solidFill>
              </a:rPr>
              <a:t>性騷</a:t>
            </a:r>
            <a:r>
              <a:rPr sz="4400" spc="160" dirty="0">
                <a:solidFill>
                  <a:srgbClr val="404040"/>
                </a:solidFill>
              </a:rPr>
              <a:t>擾</a:t>
            </a:r>
            <a:r>
              <a:rPr sz="4400" spc="145" dirty="0">
                <a:solidFill>
                  <a:srgbClr val="404040"/>
                </a:solidFill>
              </a:rPr>
              <a:t>事</a:t>
            </a:r>
            <a:r>
              <a:rPr sz="4400" dirty="0">
                <a:solidFill>
                  <a:srgbClr val="404040"/>
                </a:solidFill>
              </a:rPr>
              <a:t>件 </a:t>
            </a:r>
            <a:r>
              <a:rPr sz="4400" spc="170" dirty="0">
                <a:solidFill>
                  <a:srgbClr val="404040"/>
                </a:solidFill>
              </a:rPr>
              <a:t>主要類型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7086600" y="6462713"/>
            <a:ext cx="20574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6" y="1525904"/>
            <a:ext cx="8018780" cy="4658198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165"/>
              </a:spcBef>
              <a:buFont typeface="Wingdings"/>
              <a:buChar char=""/>
              <a:tabLst>
                <a:tab pos="469900" algn="l"/>
              </a:tabLst>
            </a:pPr>
            <a:r>
              <a:rPr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性勒索</a:t>
            </a:r>
            <a:endParaRPr sz="27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60375" marR="5080" algn="just">
              <a:lnSpc>
                <a:spcPct val="92600"/>
              </a:lnSpc>
              <a:spcBef>
                <a:spcPts val="1310"/>
              </a:spcBef>
            </a:pPr>
            <a:r>
              <a:rPr sz="27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以散布他人的私密影像做為威脅，目的在於勒索當 事人與其發生性行為、要求更多的私密影像、金錢 或其他利益行為。</a:t>
            </a:r>
          </a:p>
          <a:p>
            <a:pPr marL="407034" indent="-394970">
              <a:lnSpc>
                <a:spcPct val="100000"/>
              </a:lnSpc>
              <a:spcBef>
                <a:spcPts val="2625"/>
              </a:spcBef>
              <a:buFont typeface="Wingdings"/>
              <a:buChar char=""/>
              <a:tabLst>
                <a:tab pos="407034" algn="l"/>
                <a:tab pos="407670" algn="l"/>
              </a:tabLst>
            </a:pPr>
            <a:r>
              <a:rPr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復仇式色情</a:t>
            </a:r>
            <a:r>
              <a:rPr sz="2400" b="1" spc="-5" dirty="0">
                <a:solidFill>
                  <a:srgbClr val="2005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(</a:t>
            </a:r>
            <a:r>
              <a:rPr sz="2400" b="1" dirty="0">
                <a:solidFill>
                  <a:srgbClr val="2005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未經當事人同意散布私密影</a:t>
            </a:r>
            <a:r>
              <a:rPr sz="2400" b="1" spc="5" dirty="0">
                <a:solidFill>
                  <a:srgbClr val="2005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像</a:t>
            </a:r>
            <a:r>
              <a:rPr sz="2400" b="1" dirty="0">
                <a:solidFill>
                  <a:srgbClr val="2005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)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60375" marR="5080">
              <a:lnSpc>
                <a:spcPts val="3000"/>
              </a:lnSpc>
              <a:spcBef>
                <a:spcPts val="555"/>
              </a:spcBef>
            </a:pPr>
            <a:r>
              <a:rPr sz="27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未經過當事人同意，故意向他人散布、播放、張貼 私密影像</a:t>
            </a:r>
            <a:r>
              <a:rPr sz="27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(</a:t>
            </a:r>
            <a:r>
              <a:rPr sz="27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裸露、性愛內容</a:t>
            </a:r>
            <a:r>
              <a:rPr sz="27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)</a:t>
            </a:r>
            <a:r>
              <a:rPr sz="27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</a:p>
          <a:p>
            <a:pPr marL="460375" marR="6350" algn="just">
              <a:lnSpc>
                <a:spcPts val="3000"/>
              </a:lnSpc>
              <a:spcBef>
                <a:spcPts val="495"/>
              </a:spcBef>
            </a:pPr>
            <a:r>
              <a:rPr sz="27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此種性別暴力的犯罪行為，多發生於親密關係分手 暴力或網路誘騙的情感關係，目的在於羞辱對方或 </a:t>
            </a:r>
            <a:r>
              <a:rPr sz="27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要求維持關</a:t>
            </a:r>
            <a:r>
              <a:rPr sz="27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係</a:t>
            </a:r>
            <a:r>
              <a:rPr sz="2700" dirty="0">
                <a:latin typeface="Microsoft JhengHei"/>
                <a:cs typeface="Microsoft JhengHei"/>
              </a:rPr>
              <a:t>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0443" y="809252"/>
            <a:ext cx="2395728" cy="13075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7801" y="236607"/>
            <a:ext cx="556971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70" dirty="0">
                <a:solidFill>
                  <a:srgbClr val="404040"/>
                </a:solidFill>
              </a:rPr>
              <a:t>性勒</a:t>
            </a:r>
            <a:r>
              <a:rPr sz="4400" spc="165" dirty="0">
                <a:solidFill>
                  <a:srgbClr val="404040"/>
                </a:solidFill>
              </a:rPr>
              <a:t>索/復仇</a:t>
            </a:r>
            <a:r>
              <a:rPr sz="4400" spc="150" dirty="0">
                <a:solidFill>
                  <a:srgbClr val="404040"/>
                </a:solidFill>
              </a:rPr>
              <a:t>式</a:t>
            </a:r>
            <a:r>
              <a:rPr sz="4400" spc="165" dirty="0">
                <a:solidFill>
                  <a:srgbClr val="404040"/>
                </a:solidFill>
              </a:rPr>
              <a:t>色</a:t>
            </a:r>
            <a:r>
              <a:rPr sz="4400" dirty="0">
                <a:solidFill>
                  <a:srgbClr val="404040"/>
                </a:solidFill>
              </a:rPr>
              <a:t>情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7086600" y="6462713"/>
            <a:ext cx="20574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193" y="2105679"/>
            <a:ext cx="635635" cy="20770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algn="just">
              <a:lnSpc>
                <a:spcPts val="5200"/>
              </a:lnSpc>
              <a:spcBef>
                <a:spcPts val="740"/>
              </a:spcBef>
            </a:pPr>
            <a:r>
              <a:rPr sz="4800" b="1" dirty="0">
                <a:solidFill>
                  <a:srgbClr val="001F5F"/>
                </a:solidFill>
                <a:latin typeface="Microsoft JhengHei"/>
                <a:cs typeface="Microsoft JhengHei"/>
              </a:rPr>
              <a:t>舉 例 一</a:t>
            </a:r>
            <a:endParaRPr sz="4800">
              <a:latin typeface="Microsoft JhengHei"/>
              <a:cs typeface="Microsoft Jheng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7172" y="44196"/>
            <a:ext cx="5939028" cy="66431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457950" y="6461970"/>
            <a:ext cx="2057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7162800" cy="55816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3193" y="2105679"/>
            <a:ext cx="635635" cy="20770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algn="just">
              <a:lnSpc>
                <a:spcPts val="5200"/>
              </a:lnSpc>
              <a:spcBef>
                <a:spcPts val="740"/>
              </a:spcBef>
            </a:pPr>
            <a:r>
              <a:rPr sz="4800" b="1" dirty="0">
                <a:solidFill>
                  <a:srgbClr val="001F5F"/>
                </a:solidFill>
                <a:latin typeface="Microsoft JhengHei"/>
                <a:cs typeface="Microsoft JhengHei"/>
              </a:rPr>
              <a:t>舉 例 二</a:t>
            </a:r>
            <a:endParaRPr sz="4800" dirty="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457950" y="6461970"/>
            <a:ext cx="2057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7982" y="178307"/>
            <a:ext cx="6071618" cy="66796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3193" y="1776486"/>
            <a:ext cx="635635" cy="27387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algn="just">
              <a:lnSpc>
                <a:spcPct val="90300"/>
              </a:lnSpc>
              <a:spcBef>
                <a:spcPts val="655"/>
              </a:spcBef>
            </a:pPr>
            <a:r>
              <a:rPr sz="4800" b="1" dirty="0">
                <a:solidFill>
                  <a:srgbClr val="001F5F"/>
                </a:solidFill>
                <a:latin typeface="Microsoft JhengHei"/>
                <a:cs typeface="Microsoft JhengHei"/>
              </a:rPr>
              <a:t>求 助 方 式</a:t>
            </a:r>
            <a:endParaRPr sz="48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457950" y="6461970"/>
            <a:ext cx="2057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6549" y="576149"/>
            <a:ext cx="2549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rgbClr val="404040"/>
                </a:solidFill>
              </a:rPr>
              <a:t>求助管道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457950" y="6461970"/>
            <a:ext cx="2057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596" y="1607057"/>
            <a:ext cx="8753856" cy="3899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6742" y="169163"/>
            <a:ext cx="1786127" cy="120091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525" y="685800"/>
            <a:ext cx="8219136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6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性平三</a:t>
            </a:r>
            <a:r>
              <a:rPr sz="4400" b="1" spc="1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sz="4400" b="1" spc="1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sz="4400" b="1" spc="16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法規</a:t>
            </a:r>
            <a:r>
              <a:rPr sz="4400" b="1" spc="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</a:t>
            </a:r>
            <a:r>
              <a:rPr sz="4400" b="1" spc="16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</a:t>
            </a:r>
            <a:r>
              <a:rPr sz="4400" b="1" spc="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境</a:t>
            </a:r>
            <a:r>
              <a:rPr sz="4400" b="1" spc="16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sz="4400" b="1" spc="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536451" y="1600200"/>
            <a:ext cx="8179310" cy="4642124"/>
            <a:chOff x="536451" y="1267967"/>
            <a:chExt cx="8179310" cy="464212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1866" y="1318260"/>
              <a:ext cx="5263895" cy="1242060"/>
            </a:xfrm>
            <a:prstGeom prst="rect">
              <a:avLst/>
            </a:prstGeom>
          </p:spPr>
        </p:pic>
        <p:sp>
          <p:nvSpPr>
            <p:cNvPr id="4" name="object 4"/>
            <p:cNvSpPr txBox="1"/>
            <p:nvPr/>
          </p:nvSpPr>
          <p:spPr>
            <a:xfrm>
              <a:off x="3570228" y="1304950"/>
              <a:ext cx="5014595" cy="1203960"/>
            </a:xfrm>
            <a:prstGeom prst="rect">
              <a:avLst/>
            </a:prstGeom>
          </p:spPr>
          <p:txBody>
            <a:bodyPr vert="horz" wrap="square" lIns="0" tIns="123825" rIns="0" bIns="0" rtlCol="0">
              <a:spAutoFit/>
            </a:bodyPr>
            <a:lstStyle/>
            <a:p>
              <a:pPr marL="184785" indent="-172720">
                <a:lnSpc>
                  <a:spcPct val="100000"/>
                </a:lnSpc>
                <a:spcBef>
                  <a:spcPts val="975"/>
                </a:spcBef>
                <a:buFont typeface="Microsoft JhengHei"/>
                <a:buChar char="•"/>
                <a:tabLst>
                  <a:tab pos="185420" algn="l"/>
                </a:tabLst>
              </a:pPr>
              <a:r>
                <a:rPr sz="1900" b="1" spc="-5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適用於教育環境</a:t>
              </a:r>
              <a:endParaRPr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  <a:p>
              <a:pPr marL="184785" indent="-172720">
                <a:lnSpc>
                  <a:spcPct val="100000"/>
                </a:lnSpc>
                <a:spcBef>
                  <a:spcPts val="875"/>
                </a:spcBef>
                <a:buFont typeface="Microsoft JhengHei"/>
                <a:buChar char="•"/>
                <a:tabLst>
                  <a:tab pos="185420" algn="l"/>
                </a:tabLst>
              </a:pPr>
              <a:r>
                <a:rPr sz="1900" b="1" spc="-5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當事人一方為學生，另一方為教職員工生或校</a:t>
              </a:r>
              <a:endParaRPr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  <a:p>
              <a:pPr marL="184785">
                <a:lnSpc>
                  <a:spcPct val="100000"/>
                </a:lnSpc>
                <a:spcBef>
                  <a:spcPts val="685"/>
                </a:spcBef>
              </a:pPr>
              <a:r>
                <a:rPr sz="1900" b="1" spc="-5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長</a:t>
              </a:r>
              <a:endParaRPr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51" y="1267967"/>
              <a:ext cx="2942843" cy="1502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1866" y="2967227"/>
              <a:ext cx="5263895" cy="1242060"/>
            </a:xfrm>
            <a:prstGeom prst="rect">
              <a:avLst/>
            </a:prstGeom>
          </p:spPr>
        </p:pic>
        <p:sp>
          <p:nvSpPr>
            <p:cNvPr id="7" name="object 7"/>
            <p:cNvSpPr txBox="1"/>
            <p:nvPr/>
          </p:nvSpPr>
          <p:spPr>
            <a:xfrm>
              <a:off x="3709796" y="2893212"/>
              <a:ext cx="4532630" cy="1203960"/>
            </a:xfrm>
            <a:prstGeom prst="rect">
              <a:avLst/>
            </a:prstGeom>
          </p:spPr>
          <p:txBody>
            <a:bodyPr vert="horz" wrap="square" lIns="0" tIns="123825" rIns="0" bIns="0" rtlCol="0">
              <a:spAutoFit/>
            </a:bodyPr>
            <a:lstStyle/>
            <a:p>
              <a:pPr marL="184785" indent="-172720">
                <a:lnSpc>
                  <a:spcPct val="100000"/>
                </a:lnSpc>
                <a:spcBef>
                  <a:spcPts val="975"/>
                </a:spcBef>
                <a:buFont typeface="Microsoft JhengHei"/>
                <a:buChar char="•"/>
                <a:tabLst>
                  <a:tab pos="185420" algn="l"/>
                </a:tabLst>
              </a:pPr>
              <a:r>
                <a:rPr sz="1900" b="1" spc="-5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適用於工作職場</a:t>
              </a:r>
              <a:endParaRPr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  <a:p>
              <a:pPr marL="184785" marR="5080" indent="-172720">
                <a:lnSpc>
                  <a:spcPct val="130000"/>
                </a:lnSpc>
                <a:spcBef>
                  <a:spcPts val="190"/>
                </a:spcBef>
                <a:buFont typeface="Microsoft JhengHei"/>
                <a:buChar char="•"/>
                <a:tabLst>
                  <a:tab pos="185420" algn="l"/>
                </a:tabLst>
              </a:pPr>
              <a:r>
                <a:rPr sz="1900" b="1" spc="-5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雇主性騷擾員工或求職</a:t>
              </a:r>
              <a:r>
                <a:rPr sz="19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者</a:t>
              </a:r>
              <a:r>
                <a:rPr sz="1900" b="1" spc="-5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；或當事人於執 行職務時，任何人對其之性騷擾均屬之</a:t>
              </a:r>
              <a:endParaRPr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51" y="2837688"/>
              <a:ext cx="2942843" cy="1502664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750529" y="1378084"/>
              <a:ext cx="2511425" cy="27870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性別平等教育法</a:t>
              </a:r>
              <a:endParaRPr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  <a:p>
              <a:pPr marL="2540" algn="ctr">
                <a:lnSpc>
                  <a:spcPct val="100000"/>
                </a:lnSpc>
                <a:spcBef>
                  <a:spcPts val="2705"/>
                </a:spcBef>
              </a:pPr>
              <a:r>
                <a:rPr sz="2800" b="1" spc="-10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(2018)</a:t>
              </a:r>
              <a:endParaRPr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  <a:p>
              <a:pPr marL="12700" marR="5080" algn="ctr">
                <a:lnSpc>
                  <a:spcPct val="180400"/>
                </a:lnSpc>
                <a:spcBef>
                  <a:spcPts val="200"/>
                </a:spcBef>
              </a:pPr>
              <a:r>
                <a:rPr sz="2800" b="1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性別工作平等法  </a:t>
              </a:r>
              <a:r>
                <a:rPr sz="2800" b="1" spc="-10" dirty="0">
                  <a:solidFill>
                    <a:srgbClr val="001F5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(2016)</a:t>
              </a:r>
              <a:endParaRPr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1866" y="4538491"/>
              <a:ext cx="5263895" cy="1242059"/>
            </a:xfrm>
            <a:prstGeom prst="rect">
              <a:avLst/>
            </a:prstGeom>
          </p:spPr>
        </p:pic>
        <p:sp>
          <p:nvSpPr>
            <p:cNvPr id="11" name="object 11"/>
            <p:cNvSpPr txBox="1"/>
            <p:nvPr/>
          </p:nvSpPr>
          <p:spPr>
            <a:xfrm>
              <a:off x="3709796" y="4463567"/>
              <a:ext cx="4532630" cy="1203278"/>
            </a:xfrm>
            <a:prstGeom prst="rect">
              <a:avLst/>
            </a:prstGeom>
          </p:spPr>
          <p:txBody>
            <a:bodyPr vert="horz" wrap="square" lIns="0" tIns="123825" rIns="0" bIns="0" rtlCol="0">
              <a:spAutoFit/>
            </a:bodyPr>
            <a:lstStyle/>
            <a:p>
              <a:pPr marL="184785" indent="-172720">
                <a:lnSpc>
                  <a:spcPct val="100000"/>
                </a:lnSpc>
                <a:spcBef>
                  <a:spcPts val="975"/>
                </a:spcBef>
                <a:buFont typeface="Microsoft JhengHei"/>
                <a:buChar char="•"/>
                <a:tabLst>
                  <a:tab pos="185420" algn="l"/>
                </a:tabLst>
              </a:pPr>
              <a:r>
                <a:rPr sz="1900" b="1" spc="-5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適用於一般國民</a:t>
              </a:r>
              <a:endParaRPr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  <a:p>
              <a:pPr marL="184785" marR="5080" indent="-172720">
                <a:lnSpc>
                  <a:spcPct val="130000"/>
                </a:lnSpc>
                <a:spcBef>
                  <a:spcPts val="190"/>
                </a:spcBef>
                <a:buFont typeface="Microsoft JhengHei"/>
                <a:buChar char="•"/>
                <a:tabLst>
                  <a:tab pos="185420" algn="l"/>
                </a:tabLst>
              </a:pPr>
              <a:r>
                <a:rPr sz="1900" b="1" spc="-5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非屬性別平等教育法或性別工作</a:t>
              </a:r>
              <a:r>
                <a:rPr sz="19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平</a:t>
              </a:r>
              <a:r>
                <a:rPr sz="1900" b="1" spc="-5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等法之 適用對象</a:t>
              </a:r>
              <a:endParaRPr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451" y="4407428"/>
              <a:ext cx="2942843" cy="1502663"/>
            </a:xfrm>
            <a:prstGeom prst="rect">
              <a:avLst/>
            </a:prstGeom>
          </p:spPr>
        </p:pic>
        <p:sp>
          <p:nvSpPr>
            <p:cNvPr id="13" name="object 13"/>
            <p:cNvSpPr txBox="1"/>
            <p:nvPr/>
          </p:nvSpPr>
          <p:spPr>
            <a:xfrm>
              <a:off x="1042517" y="4568362"/>
              <a:ext cx="1927860" cy="10172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78790" marR="5080" indent="-466725">
                <a:lnSpc>
                  <a:spcPct val="130100"/>
                </a:lnSpc>
                <a:spcBef>
                  <a:spcPts val="100"/>
                </a:spcBef>
              </a:pPr>
              <a:r>
                <a:rPr sz="2500" b="1" spc="-5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性騷擾防治法  </a:t>
              </a:r>
              <a:r>
                <a:rPr sz="2500" b="1" spc="-15" dirty="0">
                  <a:solidFill>
                    <a:srgbClr val="001F5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</a:rPr>
                <a:t>(2009)</a:t>
              </a:r>
              <a:endParaRPr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07960" y="6452412"/>
            <a:ext cx="153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822582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17" y="1120139"/>
            <a:ext cx="3800855" cy="10119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8983" y="1227588"/>
            <a:ext cx="8599805" cy="2990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AE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性別平等教育法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241300" marR="409575" indent="-229235" algn="just">
              <a:lnSpc>
                <a:spcPts val="3000"/>
              </a:lnSpc>
              <a:spcBef>
                <a:spcPts val="4259"/>
              </a:spcBef>
              <a:buSzPct val="96428"/>
              <a:buFont typeface="Arial MT"/>
              <a:buChar char="•"/>
              <a:tabLst>
                <a:tab pos="370205" algn="l"/>
              </a:tabLst>
            </a:pP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為促進性別地位之實質平</a:t>
            </a:r>
            <a:r>
              <a:rPr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等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，消除性別歧視，維護 </a:t>
            </a:r>
            <a:r>
              <a:rPr sz="2800" spc="69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人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格尊嚴，厚植並建立性別平等之</a:t>
            </a:r>
            <a:r>
              <a:rPr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教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育資源與環境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69570" indent="-357505">
              <a:lnSpc>
                <a:spcPts val="3180"/>
              </a:lnSpc>
              <a:spcBef>
                <a:spcPts val="2240"/>
              </a:spcBef>
              <a:buSzPct val="96428"/>
              <a:buFont typeface="Arial MT"/>
              <a:buChar char="•"/>
              <a:tabLst>
                <a:tab pos="370205" algn="l"/>
              </a:tabLst>
            </a:pPr>
            <a:r>
              <a:rPr sz="2800" spc="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指以教育</a:t>
            </a:r>
            <a:r>
              <a:rPr sz="2800" spc="2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方</a:t>
            </a:r>
            <a:r>
              <a:rPr sz="2800" spc="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式教導尊</a:t>
            </a:r>
            <a:r>
              <a:rPr sz="2800" spc="2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重</a:t>
            </a:r>
            <a:r>
              <a:rPr sz="2800" spc="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多元性別</a:t>
            </a:r>
            <a:r>
              <a:rPr sz="2800" spc="2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差</a:t>
            </a:r>
            <a:r>
              <a:rPr sz="2800" spc="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異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，消除性別歧視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241300">
              <a:lnSpc>
                <a:spcPts val="3180"/>
              </a:lnSpc>
            </a:pP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</a:t>
            </a:r>
            <a:r>
              <a:rPr sz="2800" spc="-4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促進性別地位之實質平</a:t>
            </a:r>
            <a:r>
              <a:rPr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等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7960" y="6452412"/>
            <a:ext cx="153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5602" y="257648"/>
            <a:ext cx="38112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4" y="1590805"/>
            <a:ext cx="7317105" cy="4250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校園性議題事件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715"/>
              </a:spcBef>
            </a:pPr>
            <a:r>
              <a:rPr sz="25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包含：</a:t>
            </a:r>
            <a:endParaRPr sz="25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26390" indent="-314325">
              <a:lnSpc>
                <a:spcPct val="100000"/>
              </a:lnSpc>
              <a:spcBef>
                <a:spcPts val="1500"/>
              </a:spcBef>
              <a:buSzPct val="96000"/>
              <a:buFont typeface="Wingdings"/>
              <a:buChar char=""/>
              <a:tabLst>
                <a:tab pos="327025" algn="l"/>
              </a:tabLst>
            </a:pPr>
            <a:r>
              <a:rPr sz="25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性霸凌</a:t>
            </a:r>
            <a:endParaRPr sz="25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26390" indent="-314325">
              <a:lnSpc>
                <a:spcPct val="100000"/>
              </a:lnSpc>
              <a:spcBef>
                <a:spcPts val="1010"/>
              </a:spcBef>
              <a:buSzPct val="96000"/>
              <a:buFont typeface="Wingdings"/>
              <a:buChar char=""/>
              <a:tabLst>
                <a:tab pos="327025" algn="l"/>
              </a:tabLst>
            </a:pPr>
            <a:r>
              <a:rPr sz="25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性騷擾</a:t>
            </a:r>
            <a:endParaRPr sz="25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26390" indent="-314325">
              <a:lnSpc>
                <a:spcPct val="100000"/>
              </a:lnSpc>
              <a:spcBef>
                <a:spcPts val="994"/>
              </a:spcBef>
              <a:buSzPct val="96000"/>
              <a:buFont typeface="Wingdings"/>
              <a:buChar char=""/>
              <a:tabLst>
                <a:tab pos="327025" algn="l"/>
              </a:tabLst>
            </a:pPr>
            <a:r>
              <a:rPr sz="25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性侵害</a:t>
            </a:r>
            <a:endParaRPr sz="25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26390" indent="-314325">
              <a:lnSpc>
                <a:spcPct val="100000"/>
              </a:lnSpc>
              <a:spcBef>
                <a:spcPts val="1000"/>
              </a:spcBef>
              <a:buSzPct val="96000"/>
              <a:buFont typeface="Wingdings"/>
              <a:buChar char=""/>
              <a:tabLst>
                <a:tab pos="327025" algn="l"/>
              </a:tabLst>
            </a:pPr>
            <a:r>
              <a:rPr sz="25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性勒索</a:t>
            </a:r>
            <a:endParaRPr sz="25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25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校園優先適用</a:t>
            </a:r>
            <a:r>
              <a:rPr sz="2500" b="1" spc="-5" dirty="0">
                <a:solidFill>
                  <a:srgbClr val="00AE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「性別平等教育法」</a:t>
            </a:r>
            <a:r>
              <a:rPr sz="25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以保</a:t>
            </a:r>
            <a:r>
              <a:rPr sz="25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障</a:t>
            </a:r>
            <a:r>
              <a:rPr sz="25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學生受教權</a:t>
            </a:r>
            <a:endParaRPr sz="25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7960" y="6452412"/>
            <a:ext cx="153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6084" y="252188"/>
            <a:ext cx="57042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rgbClr val="404040"/>
                </a:solidFill>
              </a:rPr>
              <a:t>校園常見之性別議題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1686" y="430496"/>
            <a:ext cx="1854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性霸凌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934" y="1592078"/>
            <a:ext cx="7598409" cy="328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100"/>
              </a:spcBef>
              <a:buSzPct val="96666"/>
              <a:buFont typeface="Arial MT"/>
              <a:buChar char="•"/>
              <a:tabLst>
                <a:tab pos="394335" algn="l"/>
              </a:tabLst>
            </a:pP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根據</a:t>
            </a:r>
            <a:r>
              <a:rPr sz="3000" b="1" dirty="0">
                <a:solidFill>
                  <a:srgbClr val="00AE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〈性別平等教育</a:t>
            </a:r>
            <a:r>
              <a:rPr sz="3000" b="1" spc="5" dirty="0">
                <a:solidFill>
                  <a:srgbClr val="00AE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法</a:t>
            </a:r>
            <a:r>
              <a:rPr sz="3000" b="1" dirty="0">
                <a:solidFill>
                  <a:srgbClr val="00AE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〉</a:t>
            </a: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第2條第1項第5款</a:t>
            </a:r>
          </a:p>
          <a:p>
            <a:pPr marL="241300" marR="5080" indent="-228600" algn="just">
              <a:lnSpc>
                <a:spcPct val="150000"/>
              </a:lnSpc>
              <a:spcBef>
                <a:spcPts val="335"/>
              </a:spcBef>
              <a:buSzPct val="96666"/>
              <a:buFont typeface="Arial MT"/>
              <a:buChar char="•"/>
              <a:tabLst>
                <a:tab pos="394335" algn="l"/>
              </a:tabLst>
            </a:pPr>
            <a:r>
              <a:rPr sz="3000" b="1" dirty="0">
                <a:solidFill>
                  <a:srgbClr val="AC34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性霸</a:t>
            </a:r>
            <a:r>
              <a:rPr sz="3000" b="1" spc="-5" dirty="0">
                <a:solidFill>
                  <a:srgbClr val="AC34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凌</a:t>
            </a:r>
            <a:r>
              <a:rPr sz="3000" dirty="0">
                <a:solidFill>
                  <a:srgbClr val="2005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</a:t>
            </a: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透過語言、肢體</a:t>
            </a:r>
            <a:r>
              <a:rPr sz="3000" spc="27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或其他暴力，對 於</a:t>
            </a:r>
            <a:r>
              <a:rPr sz="3000" spc="-3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他人之性別特徵、性別氣質、性傾向或性 別</a:t>
            </a:r>
            <a:r>
              <a:rPr sz="3000" spc="-3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認同進行貶抑、攻擊或威脅之行</a:t>
            </a:r>
            <a:r>
              <a:rPr sz="3000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</a:t>
            </a:r>
            <a:r>
              <a:rPr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且非屬 </a:t>
            </a:r>
            <a:r>
              <a:rPr sz="3000" spc="74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</a:t>
            </a:r>
            <a:r>
              <a:rPr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騷擾者</a:t>
            </a:r>
            <a:r>
              <a:rPr sz="3000" dirty="0">
                <a:solidFill>
                  <a:srgbClr val="2005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sz="30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4356893"/>
            <a:ext cx="2378964" cy="21689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22056" y="6427115"/>
            <a:ext cx="114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Microsoft JhengHei"/>
                <a:cs typeface="Microsoft JhengHei"/>
              </a:rPr>
              <a:t>5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60" y="1233042"/>
            <a:ext cx="8456295" cy="3703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95"/>
              </a:spcBef>
              <a:buSzPct val="96428"/>
              <a:buFont typeface="Arial MT"/>
              <a:buChar char="•"/>
              <a:tabLst>
                <a:tab pos="369570" algn="l"/>
              </a:tabLst>
            </a:pPr>
            <a:r>
              <a:rPr sz="2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言語貶抑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的性霸凌：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256540" indent="-243840">
              <a:lnSpc>
                <a:spcPct val="100000"/>
              </a:lnSpc>
              <a:spcBef>
                <a:spcPts val="2510"/>
              </a:spcBef>
              <a:buSzPct val="91666"/>
              <a:buFont typeface="Wingdings"/>
              <a:buChar char=""/>
              <a:tabLst>
                <a:tab pos="256540" algn="l"/>
              </a:tabLst>
            </a:pPr>
            <a:r>
              <a:rPr sz="2400" b="1" dirty="0">
                <a:solidFill>
                  <a:srgbClr val="001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拿他人性器官、傾向、特質、認同等開玩笑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舉例：嘲笑男同學「細如牙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籤</a:t>
            </a:r>
            <a:r>
              <a:rPr sz="2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」，以陳姓女同學的胸圍取綽號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82169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為「陳大</a:t>
            </a:r>
            <a:r>
              <a:rPr sz="2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奶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」，說長相斯文、瘦小的同學是「娘砲」等。</a:t>
            </a: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5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256540" indent="-243840">
              <a:lnSpc>
                <a:spcPct val="100000"/>
              </a:lnSpc>
              <a:buSzPct val="91666"/>
              <a:buFont typeface="Wingdings"/>
              <a:buChar char=""/>
              <a:tabLst>
                <a:tab pos="256540" algn="l"/>
              </a:tabLst>
            </a:pPr>
            <a:r>
              <a:rPr sz="2400" b="1" dirty="0">
                <a:solidFill>
                  <a:srgbClr val="001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取綽號，或傳遞具有性意味的紙條或謠言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舉例：在網路散播某女同</a:t>
            </a:r>
            <a:r>
              <a:rPr sz="2400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「有出來賺」等。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682941"/>
            <a:ext cx="788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性霸凌樣態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955" y="4992622"/>
            <a:ext cx="2595372" cy="18211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444" y="4992642"/>
            <a:ext cx="2782824" cy="18059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07960" y="6452412"/>
            <a:ext cx="153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595" y="1287525"/>
            <a:ext cx="7587615" cy="3003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9570" indent="-357505">
              <a:lnSpc>
                <a:spcPct val="100000"/>
              </a:lnSpc>
              <a:spcBef>
                <a:spcPts val="95"/>
              </a:spcBef>
              <a:buSzPct val="96428"/>
              <a:buFont typeface="Arial MT"/>
              <a:buChar char="•"/>
              <a:tabLst>
                <a:tab pos="370205" algn="l"/>
              </a:tabLst>
            </a:pPr>
            <a:r>
              <a:rPr sz="2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攻擊性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的性霸凌：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69900">
              <a:lnSpc>
                <a:spcPct val="100000"/>
              </a:lnSpc>
              <a:spcBef>
                <a:spcPts val="2210"/>
              </a:spcBef>
            </a:pP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舉例：將男同學雙腿分開、再把他拉去撞柱的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536700">
              <a:lnSpc>
                <a:spcPct val="100000"/>
              </a:lnSpc>
              <a:spcBef>
                <a:spcPts val="1695"/>
              </a:spcBef>
            </a:pP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「阿魯</a:t>
            </a:r>
            <a:r>
              <a:rPr sz="28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巴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」，男生間特有</a:t>
            </a:r>
            <a:r>
              <a:rPr sz="28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的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「刷卡」、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536700">
              <a:lnSpc>
                <a:spcPct val="100000"/>
              </a:lnSpc>
              <a:spcBef>
                <a:spcPts val="1065"/>
              </a:spcBef>
            </a:pPr>
            <a:r>
              <a:rPr sz="28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「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捉</a:t>
            </a:r>
            <a:r>
              <a:rPr sz="28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鳥」等均屬之，校園霸王花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</a:t>
            </a:r>
            <a:r>
              <a:rPr sz="28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「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剃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536700">
              <a:lnSpc>
                <a:spcPct val="100000"/>
              </a:lnSpc>
              <a:spcBef>
                <a:spcPts val="1685"/>
              </a:spcBef>
            </a:pP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毛」教訓情敵也屬之。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7" y="4594858"/>
            <a:ext cx="2923032" cy="2247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9155" y="4421122"/>
            <a:ext cx="2857500" cy="24140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650" y="682941"/>
            <a:ext cx="788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"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性霸凌樣態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07960" y="6452412"/>
            <a:ext cx="153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7563" y="156722"/>
            <a:ext cx="17037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6E2E9F"/>
                </a:solidFill>
              </a:rPr>
              <a:t>性騷擾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3760" y="1560082"/>
            <a:ext cx="8180070" cy="4195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indent="-35052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"/>
              <a:tabLst>
                <a:tab pos="363220" algn="l"/>
              </a:tabLst>
            </a:pPr>
            <a:r>
              <a:rPr sz="2800" b="1" spc="-5" dirty="0">
                <a:solidFill>
                  <a:srgbClr val="006E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性別平等教育法(第2條)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279400" indent="-266700">
              <a:lnSpc>
                <a:spcPct val="100000"/>
              </a:lnSpc>
              <a:spcBef>
                <a:spcPts val="2700"/>
              </a:spcBef>
              <a:buSzPct val="92857"/>
              <a:buFont typeface="Wingdings"/>
              <a:buChar char=""/>
              <a:tabLst>
                <a:tab pos="279400" algn="l"/>
              </a:tabLst>
            </a:pPr>
            <a:r>
              <a:rPr sz="2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性騷</a:t>
            </a:r>
            <a:r>
              <a:rPr sz="2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擾</a:t>
            </a:r>
            <a:r>
              <a:rPr sz="28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指符合下列情形之</a:t>
            </a:r>
            <a:r>
              <a:rPr sz="2800" spc="-2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一</a:t>
            </a:r>
            <a:r>
              <a:rPr sz="28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，且未達性侵害程度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241300" marR="5080" indent="-228600" algn="just">
              <a:lnSpc>
                <a:spcPct val="150000"/>
              </a:lnSpc>
              <a:spcBef>
                <a:spcPts val="595"/>
              </a:spcBef>
              <a:buSzPct val="91666"/>
              <a:buFont typeface="Wingdings"/>
              <a:buChar char=""/>
              <a:tabLst>
                <a:tab pos="241300" algn="l"/>
              </a:tabLst>
            </a:pP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</a:t>
            </a:r>
            <a:r>
              <a:rPr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明示或暗示之方式，從事不受歡迎且具有性意味或性別歧 視之言詞或行為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，致影響他人之人格尊</a:t>
            </a:r>
            <a:r>
              <a:rPr sz="2400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嚴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、學習、或工作之 </a:t>
            </a:r>
            <a:r>
              <a:rPr sz="2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機會或表現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者。</a:t>
            </a:r>
          </a:p>
          <a:p>
            <a:pPr marL="241300" marR="5080" indent="-228600">
              <a:lnSpc>
                <a:spcPct val="150000"/>
              </a:lnSpc>
              <a:spcBef>
                <a:spcPts val="994"/>
              </a:spcBef>
              <a:buSzPct val="91666"/>
              <a:buFont typeface="Wingdings"/>
              <a:buChar char=""/>
              <a:tabLst>
                <a:tab pos="241300" algn="l"/>
              </a:tabLst>
            </a:pP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以性或性別有關之行為，作為自己或他人獲</a:t>
            </a:r>
            <a:r>
              <a:rPr sz="2400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得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、喪失或減損 其學習或工作有關權益之條件者。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22056" y="6427115"/>
            <a:ext cx="114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Microsoft JhengHei"/>
                <a:cs typeface="Microsoft JhengHei"/>
              </a:rPr>
              <a:t>8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136" y="1453641"/>
            <a:ext cx="8834120" cy="417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肢體不當碰觸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：上下其手、強抱、強吻。</a:t>
            </a:r>
          </a:p>
          <a:p>
            <a:pPr marL="469900" indent="-457200">
              <a:lnSpc>
                <a:spcPct val="100000"/>
              </a:lnSpc>
              <a:spcBef>
                <a:spcPts val="24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利用上課：刻意碰觸手部、手臂、大腿、背部或其他身體部</a:t>
            </a:r>
            <a:r>
              <a:rPr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位</a:t>
            </a:r>
            <a:r>
              <a:rPr sz="2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23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利用面談討論：撫摸手、小</a:t>
            </a:r>
            <a:r>
              <a:rPr sz="22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腿</a:t>
            </a:r>
            <a:r>
              <a:rPr sz="2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、肩、臀部；碰觸胸部、親腳趾。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229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5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利用其他理由</a:t>
            </a:r>
            <a:r>
              <a:rPr sz="2200" spc="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</a:t>
            </a:r>
            <a:r>
              <a:rPr sz="2200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指</a:t>
            </a:r>
            <a:r>
              <a:rPr sz="2200" spc="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導</a:t>
            </a:r>
            <a:r>
              <a:rPr sz="2200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電</a:t>
            </a:r>
            <a:r>
              <a:rPr sz="2200" spc="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腦技</a:t>
            </a:r>
            <a:r>
              <a:rPr sz="2200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術；</a:t>
            </a:r>
            <a:r>
              <a:rPr sz="2200" spc="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整</a:t>
            </a:r>
            <a:r>
              <a:rPr sz="2200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理</a:t>
            </a:r>
            <a:r>
              <a:rPr sz="2200" spc="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衣</a:t>
            </a:r>
            <a:r>
              <a:rPr sz="2200" spc="6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物</a:t>
            </a:r>
            <a:r>
              <a:rPr sz="2200" spc="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儀容</a:t>
            </a:r>
            <a:r>
              <a:rPr sz="2200" spc="5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；</a:t>
            </a:r>
            <a:r>
              <a:rPr sz="2200" spc="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餵藥</a:t>
            </a:r>
            <a:r>
              <a:rPr sz="2200" spc="5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；</a:t>
            </a:r>
            <a:r>
              <a:rPr sz="2200" spc="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請</a:t>
            </a:r>
            <a:r>
              <a:rPr sz="2200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求</a:t>
            </a:r>
            <a:r>
              <a:rPr sz="2200" spc="7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幫</a:t>
            </a:r>
            <a:r>
              <a:rPr sz="2200" spc="6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忙</a:t>
            </a:r>
            <a:r>
              <a:rPr sz="2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。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23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利用出外開會、出國機會：求進房；暗示邀約同宿；提供按摩。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23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利用提供交通工具搭載。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22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利用熟睡襲胸或親吻。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5476" y="6468163"/>
            <a:ext cx="1955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00" spc="-90" dirty="0">
                <a:solidFill>
                  <a:srgbClr val="053C85"/>
                </a:solidFill>
                <a:latin typeface="Arial MT"/>
                <a:cs typeface="Arial MT"/>
              </a:rPr>
              <a:t>9</a:t>
            </a:fld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5270" y="192383"/>
            <a:ext cx="44424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rgbClr val="6E2E9F"/>
                </a:solidFill>
              </a:rPr>
              <a:t>校園性騷擾類型</a:t>
            </a:r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字体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Office 테마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mom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9C6D"/>
      </a:accent1>
      <a:accent2>
        <a:srgbClr val="FAF3AB"/>
      </a:accent2>
      <a:accent3>
        <a:srgbClr val="52603B"/>
      </a:accent3>
      <a:accent4>
        <a:srgbClr val="DDD582"/>
      </a:accent4>
      <a:accent5>
        <a:srgbClr val="929E5E"/>
      </a:accent5>
      <a:accent6>
        <a:srgbClr val="363636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方正启体简体"/>
        <a:cs typeface=""/>
      </a:majorFont>
      <a:minorFont>
        <a:latin typeface="Arial" panose="020F0502020204030204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5">
          <a:fgClr>
            <a:srgbClr val="E4E6EA"/>
          </a:fgClr>
          <a:bgClr>
            <a:srgbClr val="ADB5BF"/>
          </a:bgClr>
        </a:patt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夏日清爽绿叶瓢虫PPT模板</Template>
  <TotalTime>330</TotalTime>
  <Words>528</Words>
  <Application>Microsoft Office PowerPoint</Application>
  <PresentationFormat>如螢幕大小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17</vt:i4>
      </vt:variant>
      <vt:variant>
        <vt:lpstr>投影片標題</vt:lpstr>
      </vt:variant>
      <vt:variant>
        <vt:i4>20</vt:i4>
      </vt:variant>
    </vt:vector>
  </HeadingPairs>
  <TitlesOfParts>
    <vt:vector size="37" baseType="lpstr">
      <vt:lpstr>Office 主题​​</vt:lpstr>
      <vt:lpstr>Office Theme</vt:lpstr>
      <vt:lpstr>1_Office 主题​​</vt:lpstr>
      <vt:lpstr>1_Office Theme</vt:lpstr>
      <vt:lpstr>2_Office 主题​​</vt:lpstr>
      <vt:lpstr>Office 主题</vt:lpstr>
      <vt:lpstr>2_Office Theme</vt:lpstr>
      <vt:lpstr>1_Office 主题</vt:lpstr>
      <vt:lpstr>3_Office Theme</vt:lpstr>
      <vt:lpstr>1_Office 테마</vt:lpstr>
      <vt:lpstr>Office 테마</vt:lpstr>
      <vt:lpstr>디자인 사용자 지정</vt:lpstr>
      <vt:lpstr>2_Office 테마</vt:lpstr>
      <vt:lpstr>3_Office 테마</vt:lpstr>
      <vt:lpstr>4_Office 테마</vt:lpstr>
      <vt:lpstr>1_디자인 사용자 지정</vt:lpstr>
      <vt:lpstr>4_Office Theme</vt:lpstr>
      <vt:lpstr>性別平等教育 宣導</vt:lpstr>
      <vt:lpstr>性平三法-法規適用環境及對象</vt:lpstr>
      <vt:lpstr>性別平等教育</vt:lpstr>
      <vt:lpstr>校園常見之性別議題</vt:lpstr>
      <vt:lpstr>性霸凌</vt:lpstr>
      <vt:lpstr>性霸凌樣態</vt:lpstr>
      <vt:lpstr>性霸凌樣態</vt:lpstr>
      <vt:lpstr>性騷擾</vt:lpstr>
      <vt:lpstr>校園性騷擾類型</vt:lpstr>
      <vt:lpstr>校園性騷擾類型</vt:lpstr>
      <vt:lpstr>性侵害</vt:lpstr>
      <vt:lpstr>性侵害加害人常用的方法</vt:lpstr>
      <vt:lpstr>性侵害的情況</vt:lpstr>
      <vt:lpstr>校園性侵害或性騷擾事件 主要類型</vt:lpstr>
      <vt:lpstr>性勒索/復仇式色情</vt:lpstr>
      <vt:lpstr>PowerPoint 簡報</vt:lpstr>
      <vt:lpstr>PowerPoint 簡報</vt:lpstr>
      <vt:lpstr>PowerPoint 簡報</vt:lpstr>
      <vt:lpstr>求助管道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user</cp:lastModifiedBy>
  <cp:revision>15</cp:revision>
  <dcterms:created xsi:type="dcterms:W3CDTF">2022-05-05T03:51:02Z</dcterms:created>
  <dcterms:modified xsi:type="dcterms:W3CDTF">2022-06-01T05:53:52Z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2022-05-05T00:00:00Z</vt:filetime>
  </property>
</Properties>
</file>